
<file path=[Content_Types].xml><?xml version="1.0" encoding="utf-8"?>
<Types xmlns="http://schemas.openxmlformats.org/package/2006/content-types"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4"/>
  </p:sldMasterIdLst>
  <p:sldIdLst>
    <p:sldId id="258" r:id="rId5"/>
  </p:sldIdLst>
  <p:sldSz cx="43891200" cy="329184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rie Kane" initials="LK" lastIdx="1" clrIdx="0">
    <p:extLst>
      <p:ext uri="{19B8F6BF-5375-455C-9EA6-DF929625EA0E}">
        <p15:presenceInfo xmlns:p15="http://schemas.microsoft.com/office/powerpoint/2012/main" userId="Lerie Kan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65F"/>
    <a:srgbClr val="006D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15" autoAdjust="0"/>
    <p:restoredTop sz="94960" autoAdjust="0"/>
  </p:normalViewPr>
  <p:slideViewPr>
    <p:cSldViewPr snapToGrid="0">
      <p:cViewPr varScale="1">
        <p:scale>
          <a:sx n="19" d="100"/>
          <a:sy n="19" d="100"/>
        </p:scale>
        <p:origin x="109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commentAuthors" Target="commentAuthors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4CED4C9-E078-4D1B-A5DC-B7585B1036D3}"/>
              </a:ext>
            </a:extLst>
          </p:cNvPr>
          <p:cNvSpPr/>
          <p:nvPr userDrawn="1"/>
        </p:nvSpPr>
        <p:spPr>
          <a:xfrm>
            <a:off x="0" y="0"/>
            <a:ext cx="43891200" cy="37057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C82700-140A-4F93-BAE9-5C777217F12A}"/>
              </a:ext>
            </a:extLst>
          </p:cNvPr>
          <p:cNvSpPr/>
          <p:nvPr userDrawn="1"/>
        </p:nvSpPr>
        <p:spPr>
          <a:xfrm>
            <a:off x="0" y="31715242"/>
            <a:ext cx="43891200" cy="12031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9700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23A9DF7-FF0F-4BB6-AC8A-A3C8D3B6EB6B}"/>
              </a:ext>
            </a:extLst>
          </p:cNvPr>
          <p:cNvSpPr/>
          <p:nvPr userDrawn="1"/>
        </p:nvSpPr>
        <p:spPr>
          <a:xfrm>
            <a:off x="0" y="0"/>
            <a:ext cx="43891200" cy="3705725"/>
          </a:xfrm>
          <a:prstGeom prst="rect">
            <a:avLst/>
          </a:prstGeom>
          <a:solidFill>
            <a:srgbClr val="0026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577DDF-6FF3-4883-9F3D-A9A88688D2C9}"/>
              </a:ext>
            </a:extLst>
          </p:cNvPr>
          <p:cNvSpPr/>
          <p:nvPr userDrawn="1"/>
        </p:nvSpPr>
        <p:spPr>
          <a:xfrm>
            <a:off x="0" y="31715242"/>
            <a:ext cx="43891200" cy="1203156"/>
          </a:xfrm>
          <a:prstGeom prst="rect">
            <a:avLst/>
          </a:prstGeom>
          <a:solidFill>
            <a:srgbClr val="0026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964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534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3291840" rtl="0" eaLnBrk="1" latinLnBrk="0" hangingPunct="1">
        <a:lnSpc>
          <a:spcPct val="90000"/>
        </a:lnSpc>
        <a:spcBef>
          <a:spcPct val="0"/>
        </a:spcBef>
        <a:buNone/>
        <a:defRPr sz="1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22960" indent="-822960" algn="l" defTabSz="3291840" rtl="0" eaLnBrk="1" latinLnBrk="0" hangingPunct="1">
        <a:lnSpc>
          <a:spcPct val="90000"/>
        </a:lnSpc>
        <a:spcBef>
          <a:spcPts val="3600"/>
        </a:spcBef>
        <a:buFont typeface="Arial" panose="020B0604020202020204" pitchFamily="34" charset="0"/>
        <a:buChar char="•"/>
        <a:defRPr sz="10080" kern="1200">
          <a:solidFill>
            <a:schemeClr val="tx2"/>
          </a:solidFill>
          <a:latin typeface="+mn-lt"/>
          <a:ea typeface="+mn-ea"/>
          <a:cs typeface="+mn-cs"/>
        </a:defRPr>
      </a:lvl1pPr>
      <a:lvl2pPr marL="246888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8640" kern="1200">
          <a:solidFill>
            <a:schemeClr val="tx2"/>
          </a:solidFill>
          <a:latin typeface="+mn-lt"/>
          <a:ea typeface="+mn-ea"/>
          <a:cs typeface="+mn-cs"/>
        </a:defRPr>
      </a:lvl2pPr>
      <a:lvl3pPr marL="411480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7200" kern="1200">
          <a:solidFill>
            <a:schemeClr val="tx2"/>
          </a:solidFill>
          <a:latin typeface="+mn-lt"/>
          <a:ea typeface="+mn-ea"/>
          <a:cs typeface="+mn-cs"/>
        </a:defRPr>
      </a:lvl3pPr>
      <a:lvl4pPr marL="576072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2"/>
          </a:solidFill>
          <a:latin typeface="+mn-lt"/>
          <a:ea typeface="+mn-ea"/>
          <a:cs typeface="+mn-cs"/>
        </a:defRPr>
      </a:lvl4pPr>
      <a:lvl5pPr marL="740664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2"/>
          </a:solidFill>
          <a:latin typeface="+mn-lt"/>
          <a:ea typeface="+mn-ea"/>
          <a:cs typeface="+mn-cs"/>
        </a:defRPr>
      </a:lvl5pPr>
      <a:lvl6pPr marL="905256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234440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99032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2pPr>
      <a:lvl3pPr marL="32918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3pPr>
      <a:lvl4pPr marL="49377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822960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98755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15214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1673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9AA0F59C-49AD-4CD8-A297-33D7C27B3D28}"/>
              </a:ext>
            </a:extLst>
          </p:cNvPr>
          <p:cNvSpPr/>
          <p:nvPr/>
        </p:nvSpPr>
        <p:spPr>
          <a:xfrm>
            <a:off x="15414808" y="5933237"/>
            <a:ext cx="13766048" cy="25390008"/>
          </a:xfrm>
          <a:prstGeom prst="roundRect">
            <a:avLst>
              <a:gd name="adj" fmla="val 369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55341B4-9718-4AE3-9D03-8BC6CC3A1D8E}"/>
              </a:ext>
            </a:extLst>
          </p:cNvPr>
          <p:cNvGrpSpPr/>
          <p:nvPr/>
        </p:nvGrpSpPr>
        <p:grpSpPr>
          <a:xfrm>
            <a:off x="666094" y="487638"/>
            <a:ext cx="5592391" cy="2693531"/>
            <a:chOff x="11030197" y="19751037"/>
            <a:chExt cx="6501490" cy="3131391"/>
          </a:xfrm>
        </p:grpSpPr>
        <p:sp>
          <p:nvSpPr>
            <p:cNvPr id="33" name="Graphic 5">
              <a:extLst>
                <a:ext uri="{FF2B5EF4-FFF2-40B4-BE49-F238E27FC236}">
                  <a16:creationId xmlns:a16="http://schemas.microsoft.com/office/drawing/2014/main" id="{CC25231D-65CA-484D-8B92-9B1B5EC375BF}"/>
                </a:ext>
              </a:extLst>
            </p:cNvPr>
            <p:cNvSpPr/>
            <p:nvPr/>
          </p:nvSpPr>
          <p:spPr>
            <a:xfrm>
              <a:off x="13465869" y="19751037"/>
              <a:ext cx="1630146" cy="1630146"/>
            </a:xfrm>
            <a:custGeom>
              <a:avLst/>
              <a:gdLst>
                <a:gd name="connsiteX0" fmla="*/ 3367070 w 3790461"/>
                <a:gd name="connsiteY0" fmla="*/ 1895231 h 3790461"/>
                <a:gd name="connsiteX1" fmla="*/ 3126409 w 3790461"/>
                <a:gd name="connsiteY1" fmla="*/ 2126269 h 3790461"/>
                <a:gd name="connsiteX2" fmla="*/ 2895375 w 3790461"/>
                <a:gd name="connsiteY2" fmla="*/ 1885602 h 3790461"/>
                <a:gd name="connsiteX3" fmla="*/ 3131437 w 3790461"/>
                <a:gd name="connsiteY3" fmla="*/ 1654516 h 3790461"/>
                <a:gd name="connsiteX4" fmla="*/ 3367070 w 3790461"/>
                <a:gd name="connsiteY4" fmla="*/ 1895231 h 3790461"/>
                <a:gd name="connsiteX5" fmla="*/ 2759131 w 3790461"/>
                <a:gd name="connsiteY5" fmla="*/ 1895231 h 3790461"/>
                <a:gd name="connsiteX6" fmla="*/ 2340153 w 3790461"/>
                <a:gd name="connsiteY6" fmla="*/ 2293347 h 3790461"/>
                <a:gd name="connsiteX7" fmla="*/ 1942036 w 3790461"/>
                <a:gd name="connsiteY7" fmla="*/ 1874369 h 3790461"/>
                <a:gd name="connsiteX8" fmla="*/ 2350717 w 3790461"/>
                <a:gd name="connsiteY8" fmla="*/ 1476119 h 3790461"/>
                <a:gd name="connsiteX9" fmla="*/ 2759131 w 3790461"/>
                <a:gd name="connsiteY9" fmla="*/ 1895231 h 3790461"/>
                <a:gd name="connsiteX10" fmla="*/ 1751871 w 3790461"/>
                <a:gd name="connsiteY10" fmla="*/ 1895231 h 3790461"/>
                <a:gd name="connsiteX11" fmla="*/ 1108092 w 3790461"/>
                <a:gd name="connsiteY11" fmla="*/ 2555860 h 3790461"/>
                <a:gd name="connsiteX12" fmla="*/ 464313 w 3790461"/>
                <a:gd name="connsiteY12" fmla="*/ 1895231 h 3790461"/>
                <a:gd name="connsiteX13" fmla="*/ 1108092 w 3790461"/>
                <a:gd name="connsiteY13" fmla="*/ 1234869 h 3790461"/>
                <a:gd name="connsiteX14" fmla="*/ 1751871 w 3790461"/>
                <a:gd name="connsiteY14" fmla="*/ 1895231 h 3790461"/>
                <a:gd name="connsiteX15" fmla="*/ 3790461 w 3790461"/>
                <a:gd name="connsiteY15" fmla="*/ 1895231 h 3790461"/>
                <a:gd name="connsiteX16" fmla="*/ 1895231 w 3790461"/>
                <a:gd name="connsiteY16" fmla="*/ 0 h 3790461"/>
                <a:gd name="connsiteX17" fmla="*/ 0 w 3790461"/>
                <a:gd name="connsiteY17" fmla="*/ 1895231 h 3790461"/>
                <a:gd name="connsiteX18" fmla="*/ 1895231 w 3790461"/>
                <a:gd name="connsiteY18" fmla="*/ 3790461 h 3790461"/>
                <a:gd name="connsiteX19" fmla="*/ 3790461 w 3790461"/>
                <a:gd name="connsiteY19" fmla="*/ 1895231 h 379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90461" h="3790461">
                  <a:moveTo>
                    <a:pt x="3367070" y="1895231"/>
                  </a:moveTo>
                  <a:cubicBezTo>
                    <a:pt x="3364422" y="2025487"/>
                    <a:pt x="3256662" y="2128928"/>
                    <a:pt x="3126409" y="2126269"/>
                  </a:cubicBezTo>
                  <a:cubicBezTo>
                    <a:pt x="2996155" y="2123611"/>
                    <a:pt x="2892701" y="2015859"/>
                    <a:pt x="2895375" y="1885602"/>
                  </a:cubicBezTo>
                  <a:cubicBezTo>
                    <a:pt x="2897997" y="1757135"/>
                    <a:pt x="3002948" y="1654398"/>
                    <a:pt x="3131437" y="1654516"/>
                  </a:cubicBezTo>
                  <a:cubicBezTo>
                    <a:pt x="3262814" y="1656278"/>
                    <a:pt x="3368113" y="1763835"/>
                    <a:pt x="3367070" y="1895231"/>
                  </a:cubicBezTo>
                  <a:moveTo>
                    <a:pt x="2759131" y="1895231"/>
                  </a:moveTo>
                  <a:cubicBezTo>
                    <a:pt x="2753380" y="2120867"/>
                    <a:pt x="2565783" y="2299108"/>
                    <a:pt x="2340153" y="2293347"/>
                  </a:cubicBezTo>
                  <a:cubicBezTo>
                    <a:pt x="2114517" y="2287586"/>
                    <a:pt x="1936275" y="2100004"/>
                    <a:pt x="1942036" y="1874369"/>
                  </a:cubicBezTo>
                  <a:cubicBezTo>
                    <a:pt x="1947693" y="1652745"/>
                    <a:pt x="2129021" y="1476047"/>
                    <a:pt x="2350717" y="1476119"/>
                  </a:cubicBezTo>
                  <a:cubicBezTo>
                    <a:pt x="2579183" y="1479200"/>
                    <a:pt x="2761966" y="1666768"/>
                    <a:pt x="2759131" y="1895231"/>
                  </a:cubicBezTo>
                  <a:moveTo>
                    <a:pt x="1751871" y="1895231"/>
                  </a:moveTo>
                  <a:cubicBezTo>
                    <a:pt x="1751871" y="2260048"/>
                    <a:pt x="1463548" y="2555860"/>
                    <a:pt x="1108092" y="2555860"/>
                  </a:cubicBezTo>
                  <a:cubicBezTo>
                    <a:pt x="752636" y="2555860"/>
                    <a:pt x="464313" y="2260048"/>
                    <a:pt x="464313" y="1895231"/>
                  </a:cubicBezTo>
                  <a:cubicBezTo>
                    <a:pt x="464313" y="1530414"/>
                    <a:pt x="752636" y="1234869"/>
                    <a:pt x="1108092" y="1234869"/>
                  </a:cubicBezTo>
                  <a:cubicBezTo>
                    <a:pt x="1463548" y="1234869"/>
                    <a:pt x="1751871" y="1530681"/>
                    <a:pt x="1751871" y="1895231"/>
                  </a:cubicBezTo>
                  <a:moveTo>
                    <a:pt x="3790461" y="1895231"/>
                  </a:moveTo>
                  <a:cubicBezTo>
                    <a:pt x="3790461" y="848524"/>
                    <a:pt x="2941941" y="0"/>
                    <a:pt x="1895231" y="0"/>
                  </a:cubicBezTo>
                  <a:cubicBezTo>
                    <a:pt x="848524" y="0"/>
                    <a:pt x="0" y="848524"/>
                    <a:pt x="0" y="1895231"/>
                  </a:cubicBezTo>
                  <a:cubicBezTo>
                    <a:pt x="0" y="2941941"/>
                    <a:pt x="848524" y="3790461"/>
                    <a:pt x="1895231" y="3790461"/>
                  </a:cubicBezTo>
                  <a:cubicBezTo>
                    <a:pt x="2941941" y="3790461"/>
                    <a:pt x="3790461" y="2941941"/>
                    <a:pt x="3790461" y="1895231"/>
                  </a:cubicBezTo>
                </a:path>
              </a:pathLst>
            </a:custGeom>
            <a:solidFill>
              <a:schemeClr val="bg1"/>
            </a:solidFill>
            <a:ln w="267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F5055BA4-DEE4-45D5-900C-77FE239BD733}"/>
                </a:ext>
              </a:extLst>
            </p:cNvPr>
            <p:cNvGrpSpPr/>
            <p:nvPr/>
          </p:nvGrpSpPr>
          <p:grpSpPr>
            <a:xfrm>
              <a:off x="11030197" y="21681437"/>
              <a:ext cx="6501490" cy="1200991"/>
              <a:chOff x="15291558" y="20147991"/>
              <a:chExt cx="5876900" cy="1085613"/>
            </a:xfrm>
          </p:grpSpPr>
          <p:sp>
            <p:nvSpPr>
              <p:cNvPr id="35" name="Graphic 5">
                <a:extLst>
                  <a:ext uri="{FF2B5EF4-FFF2-40B4-BE49-F238E27FC236}">
                    <a16:creationId xmlns:a16="http://schemas.microsoft.com/office/drawing/2014/main" id="{D63AB0AB-8C1A-4D10-BAA2-5F18030DBD4D}"/>
                  </a:ext>
                </a:extLst>
              </p:cNvPr>
              <p:cNvSpPr/>
              <p:nvPr/>
            </p:nvSpPr>
            <p:spPr>
              <a:xfrm>
                <a:off x="17319119" y="20346181"/>
                <a:ext cx="515891" cy="654842"/>
              </a:xfrm>
              <a:custGeom>
                <a:avLst/>
                <a:gdLst>
                  <a:gd name="connsiteX0" fmla="*/ 639232 w 1199564"/>
                  <a:gd name="connsiteY0" fmla="*/ 0 h 1522657"/>
                  <a:gd name="connsiteX1" fmla="*/ 50817 w 1199564"/>
                  <a:gd name="connsiteY1" fmla="*/ 413763 h 1522657"/>
                  <a:gd name="connsiteX2" fmla="*/ 50817 w 1199564"/>
                  <a:gd name="connsiteY2" fmla="*/ 425531 h 1522657"/>
                  <a:gd name="connsiteX3" fmla="*/ 231087 w 1199564"/>
                  <a:gd name="connsiteY3" fmla="*/ 473139 h 1522657"/>
                  <a:gd name="connsiteX4" fmla="*/ 257833 w 1199564"/>
                  <a:gd name="connsiteY4" fmla="*/ 473139 h 1522657"/>
                  <a:gd name="connsiteX5" fmla="*/ 259705 w 1199564"/>
                  <a:gd name="connsiteY5" fmla="*/ 461906 h 1522657"/>
                  <a:gd name="connsiteX6" fmla="*/ 626662 w 1199564"/>
                  <a:gd name="connsiteY6" fmla="*/ 203271 h 1522657"/>
                  <a:gd name="connsiteX7" fmla="*/ 971152 w 1199564"/>
                  <a:gd name="connsiteY7" fmla="*/ 514863 h 1522657"/>
                  <a:gd name="connsiteX8" fmla="*/ 971152 w 1199564"/>
                  <a:gd name="connsiteY8" fmla="*/ 609009 h 1522657"/>
                  <a:gd name="connsiteX9" fmla="*/ 611149 w 1199564"/>
                  <a:gd name="connsiteY9" fmla="*/ 609009 h 1522657"/>
                  <a:gd name="connsiteX10" fmla="*/ 0 w 1199564"/>
                  <a:gd name="connsiteY10" fmla="*/ 1071182 h 1522657"/>
                  <a:gd name="connsiteX11" fmla="*/ 489989 w 1199564"/>
                  <a:gd name="connsiteY11" fmla="*/ 1522657 h 1522657"/>
                  <a:gd name="connsiteX12" fmla="*/ 988804 w 1199564"/>
                  <a:gd name="connsiteY12" fmla="*/ 1270709 h 1522657"/>
                  <a:gd name="connsiteX13" fmla="*/ 988804 w 1199564"/>
                  <a:gd name="connsiteY13" fmla="*/ 1500458 h 1522657"/>
                  <a:gd name="connsiteX14" fmla="*/ 1199564 w 1199564"/>
                  <a:gd name="connsiteY14" fmla="*/ 1500458 h 1522657"/>
                  <a:gd name="connsiteX15" fmla="*/ 1199564 w 1199564"/>
                  <a:gd name="connsiteY15" fmla="*/ 522887 h 1522657"/>
                  <a:gd name="connsiteX16" fmla="*/ 639232 w 1199564"/>
                  <a:gd name="connsiteY16" fmla="*/ 0 h 1522657"/>
                  <a:gd name="connsiteX17" fmla="*/ 970083 w 1199564"/>
                  <a:gd name="connsiteY17" fmla="*/ 800779 h 1522657"/>
                  <a:gd name="connsiteX18" fmla="*/ 970083 w 1199564"/>
                  <a:gd name="connsiteY18" fmla="*/ 954569 h 1522657"/>
                  <a:gd name="connsiteX19" fmla="*/ 540004 w 1199564"/>
                  <a:gd name="connsiteY19" fmla="*/ 1315642 h 1522657"/>
                  <a:gd name="connsiteX20" fmla="*/ 239378 w 1199564"/>
                  <a:gd name="connsiteY20" fmla="*/ 1061821 h 1522657"/>
                  <a:gd name="connsiteX21" fmla="*/ 628267 w 1199564"/>
                  <a:gd name="connsiteY21" fmla="*/ 799977 h 1522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99564" h="1522657">
                    <a:moveTo>
                      <a:pt x="639232" y="0"/>
                    </a:moveTo>
                    <a:cubicBezTo>
                      <a:pt x="282172" y="0"/>
                      <a:pt x="83983" y="139080"/>
                      <a:pt x="50817" y="413763"/>
                    </a:cubicBezTo>
                    <a:lnTo>
                      <a:pt x="50817" y="425531"/>
                    </a:lnTo>
                    <a:lnTo>
                      <a:pt x="231087" y="473139"/>
                    </a:lnTo>
                    <a:lnTo>
                      <a:pt x="257833" y="473139"/>
                    </a:lnTo>
                    <a:lnTo>
                      <a:pt x="259705" y="461906"/>
                    </a:lnTo>
                    <a:cubicBezTo>
                      <a:pt x="294475" y="234029"/>
                      <a:pt x="464580" y="203271"/>
                      <a:pt x="626662" y="203271"/>
                    </a:cubicBezTo>
                    <a:cubicBezTo>
                      <a:pt x="858551" y="203271"/>
                      <a:pt x="971152" y="305173"/>
                      <a:pt x="971152" y="514863"/>
                    </a:cubicBezTo>
                    <a:lnTo>
                      <a:pt x="971152" y="609009"/>
                    </a:lnTo>
                    <a:lnTo>
                      <a:pt x="611149" y="609009"/>
                    </a:lnTo>
                    <a:cubicBezTo>
                      <a:pt x="211294" y="609009"/>
                      <a:pt x="0" y="769486"/>
                      <a:pt x="0" y="1071182"/>
                    </a:cubicBezTo>
                    <a:cubicBezTo>
                      <a:pt x="0" y="1345330"/>
                      <a:pt x="192305" y="1522657"/>
                      <a:pt x="489989" y="1522657"/>
                    </a:cubicBezTo>
                    <a:cubicBezTo>
                      <a:pt x="715994" y="1522657"/>
                      <a:pt x="891181" y="1433325"/>
                      <a:pt x="988804" y="1270709"/>
                    </a:cubicBezTo>
                    <a:lnTo>
                      <a:pt x="988804" y="1500458"/>
                    </a:lnTo>
                    <a:lnTo>
                      <a:pt x="1199564" y="1500458"/>
                    </a:lnTo>
                    <a:lnTo>
                      <a:pt x="1199564" y="522887"/>
                    </a:lnTo>
                    <a:cubicBezTo>
                      <a:pt x="1199564" y="190432"/>
                      <a:pt x="996026" y="0"/>
                      <a:pt x="639232" y="0"/>
                    </a:cubicBezTo>
                    <a:close/>
                    <a:moveTo>
                      <a:pt x="970083" y="800779"/>
                    </a:moveTo>
                    <a:lnTo>
                      <a:pt x="970083" y="954569"/>
                    </a:lnTo>
                    <a:cubicBezTo>
                      <a:pt x="970083" y="1219624"/>
                      <a:pt x="713052" y="1315642"/>
                      <a:pt x="540004" y="1315642"/>
                    </a:cubicBezTo>
                    <a:cubicBezTo>
                      <a:pt x="349037" y="1315642"/>
                      <a:pt x="239378" y="1223101"/>
                      <a:pt x="239378" y="1061821"/>
                    </a:cubicBezTo>
                    <a:cubicBezTo>
                      <a:pt x="239378" y="878343"/>
                      <a:pt x="355724" y="799977"/>
                      <a:pt x="628267" y="799977"/>
                    </a:cubicBezTo>
                    <a:close/>
                  </a:path>
                </a:pathLst>
              </a:custGeom>
              <a:solidFill>
                <a:schemeClr val="bg1"/>
              </a:solidFill>
              <a:ln w="26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Graphic 5">
                <a:extLst>
                  <a:ext uri="{FF2B5EF4-FFF2-40B4-BE49-F238E27FC236}">
                    <a16:creationId xmlns:a16="http://schemas.microsoft.com/office/drawing/2014/main" id="{3721551C-49D6-4933-B45E-FF08591C4D0C}"/>
                  </a:ext>
                </a:extLst>
              </p:cNvPr>
              <p:cNvSpPr/>
              <p:nvPr/>
            </p:nvSpPr>
            <p:spPr>
              <a:xfrm>
                <a:off x="15291558" y="20162600"/>
                <a:ext cx="694871" cy="828761"/>
              </a:xfrm>
              <a:custGeom>
                <a:avLst/>
                <a:gdLst>
                  <a:gd name="connsiteX0" fmla="*/ 1374216 w 1615733"/>
                  <a:gd name="connsiteY0" fmla="*/ 1518378 h 1927058"/>
                  <a:gd name="connsiteX1" fmla="*/ 234831 w 1615733"/>
                  <a:gd name="connsiteY1" fmla="*/ 0 h 1927058"/>
                  <a:gd name="connsiteX2" fmla="*/ 0 w 1615733"/>
                  <a:gd name="connsiteY2" fmla="*/ 0 h 1927058"/>
                  <a:gd name="connsiteX3" fmla="*/ 0 w 1615733"/>
                  <a:gd name="connsiteY3" fmla="*/ 1927059 h 1927058"/>
                  <a:gd name="connsiteX4" fmla="*/ 241518 w 1615733"/>
                  <a:gd name="connsiteY4" fmla="*/ 1927059 h 1927058"/>
                  <a:gd name="connsiteX5" fmla="*/ 241518 w 1615733"/>
                  <a:gd name="connsiteY5" fmla="*/ 411356 h 1927058"/>
                  <a:gd name="connsiteX6" fmla="*/ 1380902 w 1615733"/>
                  <a:gd name="connsiteY6" fmla="*/ 1927059 h 1927058"/>
                  <a:gd name="connsiteX7" fmla="*/ 1615733 w 1615733"/>
                  <a:gd name="connsiteY7" fmla="*/ 1927059 h 1927058"/>
                  <a:gd name="connsiteX8" fmla="*/ 1615733 w 1615733"/>
                  <a:gd name="connsiteY8" fmla="*/ 0 h 1927058"/>
                  <a:gd name="connsiteX9" fmla="*/ 1374216 w 1615733"/>
                  <a:gd name="connsiteY9" fmla="*/ 0 h 1927058"/>
                  <a:gd name="connsiteX10" fmla="*/ 1374216 w 1615733"/>
                  <a:gd name="connsiteY10" fmla="*/ 1518378 h 1927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15733" h="1927058">
                    <a:moveTo>
                      <a:pt x="1374216" y="1518378"/>
                    </a:moveTo>
                    <a:lnTo>
                      <a:pt x="234831" y="0"/>
                    </a:lnTo>
                    <a:lnTo>
                      <a:pt x="0" y="0"/>
                    </a:lnTo>
                    <a:lnTo>
                      <a:pt x="0" y="1927059"/>
                    </a:lnTo>
                    <a:lnTo>
                      <a:pt x="241518" y="1927059"/>
                    </a:lnTo>
                    <a:lnTo>
                      <a:pt x="241518" y="411356"/>
                    </a:lnTo>
                    <a:lnTo>
                      <a:pt x="1380902" y="1927059"/>
                    </a:lnTo>
                    <a:lnTo>
                      <a:pt x="1615733" y="1927059"/>
                    </a:lnTo>
                    <a:lnTo>
                      <a:pt x="1615733" y="0"/>
                    </a:lnTo>
                    <a:lnTo>
                      <a:pt x="1374216" y="0"/>
                    </a:lnTo>
                    <a:lnTo>
                      <a:pt x="1374216" y="1518378"/>
                    </a:lnTo>
                    <a:close/>
                  </a:path>
                </a:pathLst>
              </a:custGeom>
              <a:solidFill>
                <a:schemeClr val="bg1"/>
              </a:solidFill>
              <a:ln w="26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Graphic 5">
                <a:extLst>
                  <a:ext uri="{FF2B5EF4-FFF2-40B4-BE49-F238E27FC236}">
                    <a16:creationId xmlns:a16="http://schemas.microsoft.com/office/drawing/2014/main" id="{63FBEC67-07B9-4021-BA53-FA0A31D22793}"/>
                  </a:ext>
                </a:extLst>
              </p:cNvPr>
              <p:cNvSpPr/>
              <p:nvPr/>
            </p:nvSpPr>
            <p:spPr>
              <a:xfrm>
                <a:off x="16712703" y="20360329"/>
                <a:ext cx="589968" cy="635748"/>
              </a:xfrm>
              <a:custGeom>
                <a:avLst/>
                <a:gdLst>
                  <a:gd name="connsiteX0" fmla="*/ 687376 w 1371809"/>
                  <a:gd name="connsiteY0" fmla="*/ 1203843 h 1478258"/>
                  <a:gd name="connsiteX1" fmla="*/ 249274 w 1371809"/>
                  <a:gd name="connsiteY1" fmla="*/ 0 h 1478258"/>
                  <a:gd name="connsiteX2" fmla="*/ 0 w 1371809"/>
                  <a:gd name="connsiteY2" fmla="*/ 0 h 1478258"/>
                  <a:gd name="connsiteX3" fmla="*/ 563809 w 1371809"/>
                  <a:gd name="connsiteY3" fmla="*/ 1478259 h 1478258"/>
                  <a:gd name="connsiteX4" fmla="*/ 810943 w 1371809"/>
                  <a:gd name="connsiteY4" fmla="*/ 1478259 h 1478258"/>
                  <a:gd name="connsiteX5" fmla="*/ 1371809 w 1371809"/>
                  <a:gd name="connsiteY5" fmla="*/ 0 h 1478258"/>
                  <a:gd name="connsiteX6" fmla="*/ 1125478 w 1371809"/>
                  <a:gd name="connsiteY6" fmla="*/ 0 h 1478258"/>
                  <a:gd name="connsiteX7" fmla="*/ 687376 w 1371809"/>
                  <a:gd name="connsiteY7" fmla="*/ 1203843 h 1478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71809" h="1478258">
                    <a:moveTo>
                      <a:pt x="687376" y="1203843"/>
                    </a:moveTo>
                    <a:lnTo>
                      <a:pt x="249274" y="0"/>
                    </a:lnTo>
                    <a:lnTo>
                      <a:pt x="0" y="0"/>
                    </a:lnTo>
                    <a:lnTo>
                      <a:pt x="563809" y="1478259"/>
                    </a:lnTo>
                    <a:lnTo>
                      <a:pt x="810943" y="1478259"/>
                    </a:lnTo>
                    <a:lnTo>
                      <a:pt x="1371809" y="0"/>
                    </a:lnTo>
                    <a:lnTo>
                      <a:pt x="1125478" y="0"/>
                    </a:lnTo>
                    <a:lnTo>
                      <a:pt x="687376" y="1203843"/>
                    </a:lnTo>
                    <a:close/>
                  </a:path>
                </a:pathLst>
              </a:custGeom>
              <a:solidFill>
                <a:schemeClr val="bg1"/>
              </a:solidFill>
              <a:ln w="26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Graphic 5">
                <a:extLst>
                  <a:ext uri="{FF2B5EF4-FFF2-40B4-BE49-F238E27FC236}">
                    <a16:creationId xmlns:a16="http://schemas.microsoft.com/office/drawing/2014/main" id="{F1C82A6E-9C46-4988-9487-058797A74235}"/>
                  </a:ext>
                </a:extLst>
              </p:cNvPr>
              <p:cNvSpPr/>
              <p:nvPr/>
            </p:nvSpPr>
            <p:spPr>
              <a:xfrm>
                <a:off x="16083971" y="20346181"/>
                <a:ext cx="612282" cy="659213"/>
              </a:xfrm>
              <a:custGeom>
                <a:avLst/>
                <a:gdLst>
                  <a:gd name="connsiteX0" fmla="*/ 712785 w 1423696"/>
                  <a:gd name="connsiteY0" fmla="*/ 0 h 1532820"/>
                  <a:gd name="connsiteX1" fmla="*/ 0 w 1423696"/>
                  <a:gd name="connsiteY1" fmla="*/ 767346 h 1532820"/>
                  <a:gd name="connsiteX2" fmla="*/ 712785 w 1423696"/>
                  <a:gd name="connsiteY2" fmla="*/ 1532821 h 1532820"/>
                  <a:gd name="connsiteX3" fmla="*/ 1423696 w 1423696"/>
                  <a:gd name="connsiteY3" fmla="*/ 767346 h 1532820"/>
                  <a:gd name="connsiteX4" fmla="*/ 712785 w 1423696"/>
                  <a:gd name="connsiteY4" fmla="*/ 0 h 1532820"/>
                  <a:gd name="connsiteX5" fmla="*/ 1184318 w 1423696"/>
                  <a:gd name="connsiteY5" fmla="*/ 767346 h 1532820"/>
                  <a:gd name="connsiteX6" fmla="*/ 712785 w 1423696"/>
                  <a:gd name="connsiteY6" fmla="*/ 1329015 h 1532820"/>
                  <a:gd name="connsiteX7" fmla="*/ 241517 w 1423696"/>
                  <a:gd name="connsiteY7" fmla="*/ 767346 h 1532820"/>
                  <a:gd name="connsiteX8" fmla="*/ 712785 w 1423696"/>
                  <a:gd name="connsiteY8" fmla="*/ 202468 h 1532820"/>
                  <a:gd name="connsiteX9" fmla="*/ 1184318 w 1423696"/>
                  <a:gd name="connsiteY9" fmla="*/ 767346 h 1532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23696" h="1532820">
                    <a:moveTo>
                      <a:pt x="712785" y="0"/>
                    </a:moveTo>
                    <a:cubicBezTo>
                      <a:pt x="266392" y="0"/>
                      <a:pt x="0" y="285916"/>
                      <a:pt x="0" y="767346"/>
                    </a:cubicBezTo>
                    <a:cubicBezTo>
                      <a:pt x="0" y="1248777"/>
                      <a:pt x="267461" y="1532821"/>
                      <a:pt x="712785" y="1532821"/>
                    </a:cubicBezTo>
                    <a:cubicBezTo>
                      <a:pt x="1158108" y="1532821"/>
                      <a:pt x="1423696" y="1247172"/>
                      <a:pt x="1423696" y="767346"/>
                    </a:cubicBezTo>
                    <a:cubicBezTo>
                      <a:pt x="1423696" y="287521"/>
                      <a:pt x="1157572" y="0"/>
                      <a:pt x="712785" y="0"/>
                    </a:cubicBezTo>
                    <a:close/>
                    <a:moveTo>
                      <a:pt x="1184318" y="767346"/>
                    </a:moveTo>
                    <a:cubicBezTo>
                      <a:pt x="1184318" y="1119593"/>
                      <a:pt x="1008061" y="1329015"/>
                      <a:pt x="712785" y="1329015"/>
                    </a:cubicBezTo>
                    <a:cubicBezTo>
                      <a:pt x="417507" y="1329015"/>
                      <a:pt x="241517" y="1118791"/>
                      <a:pt x="241517" y="767346"/>
                    </a:cubicBezTo>
                    <a:cubicBezTo>
                      <a:pt x="241517" y="415902"/>
                      <a:pt x="417775" y="202468"/>
                      <a:pt x="712785" y="202468"/>
                    </a:cubicBezTo>
                    <a:cubicBezTo>
                      <a:pt x="1007794" y="202468"/>
                      <a:pt x="1184318" y="414298"/>
                      <a:pt x="1184318" y="767346"/>
                    </a:cubicBezTo>
                    <a:close/>
                  </a:path>
                </a:pathLst>
              </a:custGeom>
              <a:solidFill>
                <a:schemeClr val="bg1"/>
              </a:solidFill>
              <a:ln w="26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Graphic 5">
                <a:extLst>
                  <a:ext uri="{FF2B5EF4-FFF2-40B4-BE49-F238E27FC236}">
                    <a16:creationId xmlns:a16="http://schemas.microsoft.com/office/drawing/2014/main" id="{91855A60-1059-432C-A3C9-FB8BF698A874}"/>
                  </a:ext>
                </a:extLst>
              </p:cNvPr>
              <p:cNvSpPr/>
              <p:nvPr/>
            </p:nvSpPr>
            <p:spPr>
              <a:xfrm>
                <a:off x="18679184" y="20360329"/>
                <a:ext cx="100302" cy="631031"/>
              </a:xfrm>
              <a:custGeom>
                <a:avLst/>
                <a:gdLst>
                  <a:gd name="connsiteX0" fmla="*/ 0 w 233226"/>
                  <a:gd name="connsiteY0" fmla="*/ 0 h 1467292"/>
                  <a:gd name="connsiteX1" fmla="*/ 233227 w 233226"/>
                  <a:gd name="connsiteY1" fmla="*/ 0 h 1467292"/>
                  <a:gd name="connsiteX2" fmla="*/ 233227 w 233226"/>
                  <a:gd name="connsiteY2" fmla="*/ 1467293 h 1467292"/>
                  <a:gd name="connsiteX3" fmla="*/ 0 w 233226"/>
                  <a:gd name="connsiteY3" fmla="*/ 1467293 h 1467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3226" h="1467292">
                    <a:moveTo>
                      <a:pt x="0" y="0"/>
                    </a:moveTo>
                    <a:lnTo>
                      <a:pt x="233227" y="0"/>
                    </a:lnTo>
                    <a:lnTo>
                      <a:pt x="233227" y="1467293"/>
                    </a:lnTo>
                    <a:lnTo>
                      <a:pt x="0" y="1467293"/>
                    </a:lnTo>
                    <a:close/>
                  </a:path>
                </a:pathLst>
              </a:custGeom>
              <a:solidFill>
                <a:schemeClr val="bg1"/>
              </a:solidFill>
              <a:ln w="26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Graphic 5">
                <a:extLst>
                  <a:ext uri="{FF2B5EF4-FFF2-40B4-BE49-F238E27FC236}">
                    <a16:creationId xmlns:a16="http://schemas.microsoft.com/office/drawing/2014/main" id="{B4E787B7-0273-4873-80E0-A1E8C457FDF4}"/>
                  </a:ext>
                </a:extLst>
              </p:cNvPr>
              <p:cNvSpPr/>
              <p:nvPr/>
            </p:nvSpPr>
            <p:spPr>
              <a:xfrm>
                <a:off x="20179236" y="20346181"/>
                <a:ext cx="516121" cy="654842"/>
              </a:xfrm>
              <a:custGeom>
                <a:avLst/>
                <a:gdLst>
                  <a:gd name="connsiteX0" fmla="*/ 637628 w 1200098"/>
                  <a:gd name="connsiteY0" fmla="*/ 0 h 1522657"/>
                  <a:gd name="connsiteX1" fmla="*/ 49214 w 1200098"/>
                  <a:gd name="connsiteY1" fmla="*/ 413763 h 1522657"/>
                  <a:gd name="connsiteX2" fmla="*/ 49214 w 1200098"/>
                  <a:gd name="connsiteY2" fmla="*/ 425531 h 1522657"/>
                  <a:gd name="connsiteX3" fmla="*/ 229482 w 1200098"/>
                  <a:gd name="connsiteY3" fmla="*/ 473139 h 1522657"/>
                  <a:gd name="connsiteX4" fmla="*/ 256228 w 1200098"/>
                  <a:gd name="connsiteY4" fmla="*/ 473139 h 1522657"/>
                  <a:gd name="connsiteX5" fmla="*/ 258101 w 1200098"/>
                  <a:gd name="connsiteY5" fmla="*/ 461906 h 1522657"/>
                  <a:gd name="connsiteX6" fmla="*/ 624789 w 1200098"/>
                  <a:gd name="connsiteY6" fmla="*/ 203271 h 1522657"/>
                  <a:gd name="connsiteX7" fmla="*/ 969547 w 1200098"/>
                  <a:gd name="connsiteY7" fmla="*/ 514863 h 1522657"/>
                  <a:gd name="connsiteX8" fmla="*/ 969547 w 1200098"/>
                  <a:gd name="connsiteY8" fmla="*/ 609009 h 1522657"/>
                  <a:gd name="connsiteX9" fmla="*/ 611150 w 1200098"/>
                  <a:gd name="connsiteY9" fmla="*/ 609009 h 1522657"/>
                  <a:gd name="connsiteX10" fmla="*/ 0 w 1200098"/>
                  <a:gd name="connsiteY10" fmla="*/ 1071182 h 1522657"/>
                  <a:gd name="connsiteX11" fmla="*/ 489989 w 1200098"/>
                  <a:gd name="connsiteY11" fmla="*/ 1522657 h 1522657"/>
                  <a:gd name="connsiteX12" fmla="*/ 988805 w 1200098"/>
                  <a:gd name="connsiteY12" fmla="*/ 1270709 h 1522657"/>
                  <a:gd name="connsiteX13" fmla="*/ 988805 w 1200098"/>
                  <a:gd name="connsiteY13" fmla="*/ 1500458 h 1522657"/>
                  <a:gd name="connsiteX14" fmla="*/ 1200099 w 1200098"/>
                  <a:gd name="connsiteY14" fmla="*/ 1500458 h 1522657"/>
                  <a:gd name="connsiteX15" fmla="*/ 1200099 w 1200098"/>
                  <a:gd name="connsiteY15" fmla="*/ 522887 h 1522657"/>
                  <a:gd name="connsiteX16" fmla="*/ 637628 w 1200098"/>
                  <a:gd name="connsiteY16" fmla="*/ 0 h 1522657"/>
                  <a:gd name="connsiteX17" fmla="*/ 968210 w 1200098"/>
                  <a:gd name="connsiteY17" fmla="*/ 800779 h 1522657"/>
                  <a:gd name="connsiteX18" fmla="*/ 968210 w 1200098"/>
                  <a:gd name="connsiteY18" fmla="*/ 954569 h 1522657"/>
                  <a:gd name="connsiteX19" fmla="*/ 538132 w 1200098"/>
                  <a:gd name="connsiteY19" fmla="*/ 1315642 h 1522657"/>
                  <a:gd name="connsiteX20" fmla="*/ 237506 w 1200098"/>
                  <a:gd name="connsiteY20" fmla="*/ 1061821 h 1522657"/>
                  <a:gd name="connsiteX21" fmla="*/ 626394 w 1200098"/>
                  <a:gd name="connsiteY21" fmla="*/ 799977 h 1522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00098" h="1522657">
                    <a:moveTo>
                      <a:pt x="637628" y="0"/>
                    </a:moveTo>
                    <a:cubicBezTo>
                      <a:pt x="280567" y="0"/>
                      <a:pt x="82646" y="139080"/>
                      <a:pt x="49214" y="413763"/>
                    </a:cubicBezTo>
                    <a:lnTo>
                      <a:pt x="49214" y="425531"/>
                    </a:lnTo>
                    <a:lnTo>
                      <a:pt x="229482" y="473139"/>
                    </a:lnTo>
                    <a:lnTo>
                      <a:pt x="256228" y="473139"/>
                    </a:lnTo>
                    <a:lnTo>
                      <a:pt x="258101" y="461906"/>
                    </a:lnTo>
                    <a:cubicBezTo>
                      <a:pt x="292870" y="234029"/>
                      <a:pt x="462975" y="203271"/>
                      <a:pt x="624789" y="203271"/>
                    </a:cubicBezTo>
                    <a:cubicBezTo>
                      <a:pt x="856947" y="203271"/>
                      <a:pt x="969547" y="305173"/>
                      <a:pt x="969547" y="514863"/>
                    </a:cubicBezTo>
                    <a:lnTo>
                      <a:pt x="969547" y="609009"/>
                    </a:lnTo>
                    <a:lnTo>
                      <a:pt x="611150" y="609009"/>
                    </a:lnTo>
                    <a:cubicBezTo>
                      <a:pt x="209958" y="609009"/>
                      <a:pt x="0" y="769486"/>
                      <a:pt x="0" y="1071182"/>
                    </a:cubicBezTo>
                    <a:cubicBezTo>
                      <a:pt x="0" y="1345330"/>
                      <a:pt x="192305" y="1522657"/>
                      <a:pt x="489989" y="1522657"/>
                    </a:cubicBezTo>
                    <a:cubicBezTo>
                      <a:pt x="715994" y="1522657"/>
                      <a:pt x="891181" y="1433325"/>
                      <a:pt x="988805" y="1270709"/>
                    </a:cubicBezTo>
                    <a:lnTo>
                      <a:pt x="988805" y="1500458"/>
                    </a:lnTo>
                    <a:lnTo>
                      <a:pt x="1200099" y="1500458"/>
                    </a:lnTo>
                    <a:lnTo>
                      <a:pt x="1200099" y="522887"/>
                    </a:lnTo>
                    <a:cubicBezTo>
                      <a:pt x="1199029" y="190432"/>
                      <a:pt x="994956" y="0"/>
                      <a:pt x="637628" y="0"/>
                    </a:cubicBezTo>
                    <a:close/>
                    <a:moveTo>
                      <a:pt x="968210" y="800779"/>
                    </a:moveTo>
                    <a:lnTo>
                      <a:pt x="968210" y="954569"/>
                    </a:lnTo>
                    <a:cubicBezTo>
                      <a:pt x="968210" y="1219624"/>
                      <a:pt x="711180" y="1315642"/>
                      <a:pt x="538132" y="1315642"/>
                    </a:cubicBezTo>
                    <a:cubicBezTo>
                      <a:pt x="347166" y="1315642"/>
                      <a:pt x="237506" y="1223101"/>
                      <a:pt x="237506" y="1061821"/>
                    </a:cubicBezTo>
                    <a:cubicBezTo>
                      <a:pt x="237506" y="878343"/>
                      <a:pt x="353852" y="799977"/>
                      <a:pt x="626394" y="799977"/>
                    </a:cubicBezTo>
                    <a:close/>
                  </a:path>
                </a:pathLst>
              </a:custGeom>
              <a:solidFill>
                <a:schemeClr val="bg1"/>
              </a:solidFill>
              <a:ln w="26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Graphic 5">
                <a:extLst>
                  <a:ext uri="{FF2B5EF4-FFF2-40B4-BE49-F238E27FC236}">
                    <a16:creationId xmlns:a16="http://schemas.microsoft.com/office/drawing/2014/main" id="{ED7030B5-511A-4403-8917-1EBB4C6A2C05}"/>
                  </a:ext>
                </a:extLst>
              </p:cNvPr>
              <p:cNvSpPr/>
              <p:nvPr/>
            </p:nvSpPr>
            <p:spPr>
              <a:xfrm>
                <a:off x="20834999" y="20162600"/>
                <a:ext cx="100302" cy="828876"/>
              </a:xfrm>
              <a:custGeom>
                <a:avLst/>
                <a:gdLst>
                  <a:gd name="connsiteX0" fmla="*/ 0 w 233226"/>
                  <a:gd name="connsiteY0" fmla="*/ 0 h 1927326"/>
                  <a:gd name="connsiteX1" fmla="*/ 233225 w 233226"/>
                  <a:gd name="connsiteY1" fmla="*/ 0 h 1927326"/>
                  <a:gd name="connsiteX2" fmla="*/ 233225 w 233226"/>
                  <a:gd name="connsiteY2" fmla="*/ 1927326 h 1927326"/>
                  <a:gd name="connsiteX3" fmla="*/ 0 w 233226"/>
                  <a:gd name="connsiteY3" fmla="*/ 1927326 h 1927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3226" h="1927326">
                    <a:moveTo>
                      <a:pt x="0" y="0"/>
                    </a:moveTo>
                    <a:lnTo>
                      <a:pt x="233225" y="0"/>
                    </a:lnTo>
                    <a:lnTo>
                      <a:pt x="233225" y="1927326"/>
                    </a:lnTo>
                    <a:lnTo>
                      <a:pt x="0" y="1927326"/>
                    </a:lnTo>
                    <a:close/>
                  </a:path>
                </a:pathLst>
              </a:custGeom>
              <a:solidFill>
                <a:schemeClr val="bg1"/>
              </a:solidFill>
              <a:ln w="26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Graphic 5">
                <a:extLst>
                  <a:ext uri="{FF2B5EF4-FFF2-40B4-BE49-F238E27FC236}">
                    <a16:creationId xmlns:a16="http://schemas.microsoft.com/office/drawing/2014/main" id="{F6292E05-03E4-403D-B06B-EEA53398ED57}"/>
                  </a:ext>
                </a:extLst>
              </p:cNvPr>
              <p:cNvSpPr/>
              <p:nvPr/>
            </p:nvSpPr>
            <p:spPr>
              <a:xfrm>
                <a:off x="17920474" y="20147991"/>
                <a:ext cx="651161" cy="857287"/>
              </a:xfrm>
              <a:custGeom>
                <a:avLst/>
                <a:gdLst>
                  <a:gd name="connsiteX0" fmla="*/ 806931 w 1514098"/>
                  <a:gd name="connsiteY0" fmla="*/ 849457 h 1993388"/>
                  <a:gd name="connsiteX1" fmla="*/ 289928 w 1514098"/>
                  <a:gd name="connsiteY1" fmla="*/ 542946 h 1993388"/>
                  <a:gd name="connsiteX2" fmla="*/ 739263 w 1514098"/>
                  <a:gd name="connsiteY2" fmla="*/ 221993 h 1993388"/>
                  <a:gd name="connsiteX3" fmla="*/ 1262952 w 1514098"/>
                  <a:gd name="connsiteY3" fmla="*/ 606602 h 1993388"/>
                  <a:gd name="connsiteX4" fmla="*/ 1264290 w 1514098"/>
                  <a:gd name="connsiteY4" fmla="*/ 618638 h 1993388"/>
                  <a:gd name="connsiteX5" fmla="*/ 1292641 w 1514098"/>
                  <a:gd name="connsiteY5" fmla="*/ 618638 h 1993388"/>
                  <a:gd name="connsiteX6" fmla="*/ 1494039 w 1514098"/>
                  <a:gd name="connsiteY6" fmla="*/ 580658 h 1993388"/>
                  <a:gd name="connsiteX7" fmla="*/ 1494039 w 1514098"/>
                  <a:gd name="connsiteY7" fmla="*/ 569158 h 1993388"/>
                  <a:gd name="connsiteX8" fmla="*/ 748089 w 1514098"/>
                  <a:gd name="connsiteY8" fmla="*/ 0 h 1993388"/>
                  <a:gd name="connsiteX9" fmla="*/ 37980 w 1514098"/>
                  <a:gd name="connsiteY9" fmla="*/ 545086 h 1993388"/>
                  <a:gd name="connsiteX10" fmla="*/ 753439 w 1514098"/>
                  <a:gd name="connsiteY10" fmla="*/ 1096056 h 1993388"/>
                  <a:gd name="connsiteX11" fmla="*/ 1261615 w 1514098"/>
                  <a:gd name="connsiteY11" fmla="*/ 1398822 h 1993388"/>
                  <a:gd name="connsiteX12" fmla="*/ 770824 w 1514098"/>
                  <a:gd name="connsiteY12" fmla="*/ 1771129 h 1993388"/>
                  <a:gd name="connsiteX13" fmla="*/ 233494 w 1514098"/>
                  <a:gd name="connsiteY13" fmla="*/ 1375821 h 1993388"/>
                  <a:gd name="connsiteX14" fmla="*/ 233494 w 1514098"/>
                  <a:gd name="connsiteY14" fmla="*/ 1363518 h 1993388"/>
                  <a:gd name="connsiteX15" fmla="*/ 206748 w 1514098"/>
                  <a:gd name="connsiteY15" fmla="*/ 1363518 h 1993388"/>
                  <a:gd name="connsiteX16" fmla="*/ 0 w 1514098"/>
                  <a:gd name="connsiteY16" fmla="*/ 1407381 h 1993388"/>
                  <a:gd name="connsiteX17" fmla="*/ 0 w 1514098"/>
                  <a:gd name="connsiteY17" fmla="*/ 1418615 h 1993388"/>
                  <a:gd name="connsiteX18" fmla="*/ 765207 w 1514098"/>
                  <a:gd name="connsiteY18" fmla="*/ 1993389 h 1993388"/>
                  <a:gd name="connsiteX19" fmla="*/ 1514099 w 1514098"/>
                  <a:gd name="connsiteY19" fmla="*/ 1378228 h 1993388"/>
                  <a:gd name="connsiteX20" fmla="*/ 806931 w 1514098"/>
                  <a:gd name="connsiteY20" fmla="*/ 849457 h 1993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14098" h="1993388">
                    <a:moveTo>
                      <a:pt x="806931" y="849457"/>
                    </a:moveTo>
                    <a:cubicBezTo>
                      <a:pt x="529574" y="800512"/>
                      <a:pt x="289928" y="758253"/>
                      <a:pt x="289928" y="542946"/>
                    </a:cubicBezTo>
                    <a:cubicBezTo>
                      <a:pt x="289928" y="342618"/>
                      <a:pt x="457894" y="221993"/>
                      <a:pt x="739263" y="221993"/>
                    </a:cubicBezTo>
                    <a:cubicBezTo>
                      <a:pt x="1063426" y="221993"/>
                      <a:pt x="1239683" y="351444"/>
                      <a:pt x="1262952" y="606602"/>
                    </a:cubicBezTo>
                    <a:lnTo>
                      <a:pt x="1264290" y="618638"/>
                    </a:lnTo>
                    <a:lnTo>
                      <a:pt x="1292641" y="618638"/>
                    </a:lnTo>
                    <a:lnTo>
                      <a:pt x="1494039" y="580658"/>
                    </a:lnTo>
                    <a:lnTo>
                      <a:pt x="1494039" y="569158"/>
                    </a:lnTo>
                    <a:cubicBezTo>
                      <a:pt x="1476654" y="207550"/>
                      <a:pt x="1204646" y="0"/>
                      <a:pt x="748089" y="0"/>
                    </a:cubicBezTo>
                    <a:cubicBezTo>
                      <a:pt x="309988" y="0"/>
                      <a:pt x="37980" y="208887"/>
                      <a:pt x="37980" y="545086"/>
                    </a:cubicBezTo>
                    <a:cubicBezTo>
                      <a:pt x="37980" y="967407"/>
                      <a:pt x="418042" y="1035877"/>
                      <a:pt x="753439" y="1096056"/>
                    </a:cubicBezTo>
                    <a:cubicBezTo>
                      <a:pt x="1025714" y="1145002"/>
                      <a:pt x="1261615" y="1187261"/>
                      <a:pt x="1261615" y="1398822"/>
                    </a:cubicBezTo>
                    <a:cubicBezTo>
                      <a:pt x="1261615" y="1722718"/>
                      <a:pt x="954302" y="1771129"/>
                      <a:pt x="770824" y="1771129"/>
                    </a:cubicBezTo>
                    <a:cubicBezTo>
                      <a:pt x="432485" y="1771129"/>
                      <a:pt x="251681" y="1637398"/>
                      <a:pt x="233494" y="1375821"/>
                    </a:cubicBezTo>
                    <a:lnTo>
                      <a:pt x="233494" y="1363518"/>
                    </a:lnTo>
                    <a:lnTo>
                      <a:pt x="206748" y="1363518"/>
                    </a:lnTo>
                    <a:lnTo>
                      <a:pt x="0" y="1407381"/>
                    </a:lnTo>
                    <a:lnTo>
                      <a:pt x="0" y="1418615"/>
                    </a:lnTo>
                    <a:cubicBezTo>
                      <a:pt x="16850" y="1783967"/>
                      <a:pt x="295545" y="1993389"/>
                      <a:pt x="765207" y="1993389"/>
                    </a:cubicBezTo>
                    <a:cubicBezTo>
                      <a:pt x="940929" y="1993389"/>
                      <a:pt x="1514099" y="1948990"/>
                      <a:pt x="1514099" y="1378228"/>
                    </a:cubicBezTo>
                    <a:cubicBezTo>
                      <a:pt x="1513029" y="974094"/>
                      <a:pt x="1138583" y="907229"/>
                      <a:pt x="806931" y="849457"/>
                    </a:cubicBezTo>
                    <a:close/>
                  </a:path>
                </a:pathLst>
              </a:custGeom>
              <a:solidFill>
                <a:schemeClr val="bg1"/>
              </a:solidFill>
              <a:ln w="26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Graphic 5">
                <a:extLst>
                  <a:ext uri="{FF2B5EF4-FFF2-40B4-BE49-F238E27FC236}">
                    <a16:creationId xmlns:a16="http://schemas.microsoft.com/office/drawing/2014/main" id="{67901F4E-5549-473B-BF7B-EDB4C6226E27}"/>
                  </a:ext>
                </a:extLst>
              </p:cNvPr>
              <p:cNvSpPr/>
              <p:nvPr/>
            </p:nvSpPr>
            <p:spPr>
              <a:xfrm>
                <a:off x="19554531" y="20346181"/>
                <a:ext cx="531535" cy="645180"/>
              </a:xfrm>
              <a:custGeom>
                <a:avLst/>
                <a:gdLst>
                  <a:gd name="connsiteX0" fmla="*/ 715727 w 1235939"/>
                  <a:gd name="connsiteY0" fmla="*/ 0 h 1500190"/>
                  <a:gd name="connsiteX1" fmla="*/ 216911 w 1235939"/>
                  <a:gd name="connsiteY1" fmla="*/ 256495 h 1500190"/>
                  <a:gd name="connsiteX2" fmla="*/ 216911 w 1235939"/>
                  <a:gd name="connsiteY2" fmla="*/ 32898 h 1500190"/>
                  <a:gd name="connsiteX3" fmla="*/ 0 w 1235939"/>
                  <a:gd name="connsiteY3" fmla="*/ 32898 h 1500190"/>
                  <a:gd name="connsiteX4" fmla="*/ 0 w 1235939"/>
                  <a:gd name="connsiteY4" fmla="*/ 1500190 h 1500190"/>
                  <a:gd name="connsiteX5" fmla="*/ 233493 w 1235939"/>
                  <a:gd name="connsiteY5" fmla="*/ 1500190 h 1500190"/>
                  <a:gd name="connsiteX6" fmla="*/ 233493 w 1235939"/>
                  <a:gd name="connsiteY6" fmla="*/ 660362 h 1500190"/>
                  <a:gd name="connsiteX7" fmla="*/ 668921 w 1235939"/>
                  <a:gd name="connsiteY7" fmla="*/ 202736 h 1500190"/>
                  <a:gd name="connsiteX8" fmla="*/ 1005388 w 1235939"/>
                  <a:gd name="connsiteY8" fmla="*/ 541877 h 1500190"/>
                  <a:gd name="connsiteX9" fmla="*/ 1005388 w 1235939"/>
                  <a:gd name="connsiteY9" fmla="*/ 1500190 h 1500190"/>
                  <a:gd name="connsiteX10" fmla="*/ 1235939 w 1235939"/>
                  <a:gd name="connsiteY10" fmla="*/ 1500190 h 1500190"/>
                  <a:gd name="connsiteX11" fmla="*/ 1235939 w 1235939"/>
                  <a:gd name="connsiteY11" fmla="*/ 528503 h 1500190"/>
                  <a:gd name="connsiteX12" fmla="*/ 715727 w 1235939"/>
                  <a:gd name="connsiteY12" fmla="*/ 0 h 1500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35939" h="1500190">
                    <a:moveTo>
                      <a:pt x="715727" y="0"/>
                    </a:moveTo>
                    <a:cubicBezTo>
                      <a:pt x="487581" y="0"/>
                      <a:pt x="303836" y="95216"/>
                      <a:pt x="216911" y="256495"/>
                    </a:cubicBezTo>
                    <a:lnTo>
                      <a:pt x="216911" y="32898"/>
                    </a:lnTo>
                    <a:lnTo>
                      <a:pt x="0" y="32898"/>
                    </a:lnTo>
                    <a:lnTo>
                      <a:pt x="0" y="1500190"/>
                    </a:lnTo>
                    <a:lnTo>
                      <a:pt x="233493" y="1500190"/>
                    </a:lnTo>
                    <a:lnTo>
                      <a:pt x="233493" y="660362"/>
                    </a:lnTo>
                    <a:cubicBezTo>
                      <a:pt x="233493" y="432485"/>
                      <a:pt x="367224" y="202736"/>
                      <a:pt x="668921" y="202736"/>
                    </a:cubicBezTo>
                    <a:cubicBezTo>
                      <a:pt x="947081" y="202736"/>
                      <a:pt x="1005388" y="387016"/>
                      <a:pt x="1005388" y="541877"/>
                    </a:cubicBezTo>
                    <a:lnTo>
                      <a:pt x="1005388" y="1500190"/>
                    </a:lnTo>
                    <a:lnTo>
                      <a:pt x="1235939" y="1500190"/>
                    </a:lnTo>
                    <a:lnTo>
                      <a:pt x="1235939" y="528503"/>
                    </a:lnTo>
                    <a:cubicBezTo>
                      <a:pt x="1235939" y="197386"/>
                      <a:pt x="1041494" y="0"/>
                      <a:pt x="71572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6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Graphic 5">
                <a:extLst>
                  <a:ext uri="{FF2B5EF4-FFF2-40B4-BE49-F238E27FC236}">
                    <a16:creationId xmlns:a16="http://schemas.microsoft.com/office/drawing/2014/main" id="{08DCAFB7-B1CF-47AD-BDA0-F9F662AA378E}"/>
                  </a:ext>
                </a:extLst>
              </p:cNvPr>
              <p:cNvSpPr/>
              <p:nvPr/>
            </p:nvSpPr>
            <p:spPr>
              <a:xfrm>
                <a:off x="18877253" y="20347259"/>
                <a:ext cx="595264" cy="886345"/>
              </a:xfrm>
              <a:custGeom>
                <a:avLst/>
                <a:gdLst>
                  <a:gd name="connsiteX0" fmla="*/ 643525 w 1384125"/>
                  <a:gd name="connsiteY0" fmla="*/ 167 h 2060955"/>
                  <a:gd name="connsiteX1" fmla="*/ 57250 w 1384125"/>
                  <a:gd name="connsiteY1" fmla="*/ 525996 h 2060955"/>
                  <a:gd name="connsiteX2" fmla="*/ 217727 w 1384125"/>
                  <a:gd name="connsiteY2" fmla="*/ 911407 h 2060955"/>
                  <a:gd name="connsiteX3" fmla="*/ 60727 w 1384125"/>
                  <a:gd name="connsiteY3" fmla="*/ 1153727 h 2060955"/>
                  <a:gd name="connsiteX4" fmla="*/ 226820 w 1384125"/>
                  <a:gd name="connsiteY4" fmla="*/ 1381604 h 2060955"/>
                  <a:gd name="connsiteX5" fmla="*/ 13 w 1384125"/>
                  <a:gd name="connsiteY5" fmla="*/ 1675812 h 2060955"/>
                  <a:gd name="connsiteX6" fmla="*/ 660643 w 1384125"/>
                  <a:gd name="connsiteY6" fmla="*/ 2060956 h 2060955"/>
                  <a:gd name="connsiteX7" fmla="*/ 1354437 w 1384125"/>
                  <a:gd name="connsiteY7" fmla="*/ 1606272 h 2060955"/>
                  <a:gd name="connsiteX8" fmla="*/ 889322 w 1384125"/>
                  <a:gd name="connsiteY8" fmla="*/ 1240117 h 2060955"/>
                  <a:gd name="connsiteX9" fmla="*/ 458978 w 1384125"/>
                  <a:gd name="connsiteY9" fmla="*/ 1240117 h 2060955"/>
                  <a:gd name="connsiteX10" fmla="*/ 285127 w 1384125"/>
                  <a:gd name="connsiteY10" fmla="*/ 1121364 h 2060955"/>
                  <a:gd name="connsiteX11" fmla="*/ 363761 w 1384125"/>
                  <a:gd name="connsiteY11" fmla="*/ 993518 h 2060955"/>
                  <a:gd name="connsiteX12" fmla="*/ 643525 w 1384125"/>
                  <a:gd name="connsiteY12" fmla="*/ 1049417 h 2060955"/>
                  <a:gd name="connsiteX13" fmla="*/ 1235417 w 1384125"/>
                  <a:gd name="connsiteY13" fmla="*/ 531880 h 2060955"/>
                  <a:gd name="connsiteX14" fmla="*/ 1126828 w 1384125"/>
                  <a:gd name="connsiteY14" fmla="*/ 237672 h 2060955"/>
                  <a:gd name="connsiteX15" fmla="*/ 1384125 w 1384125"/>
                  <a:gd name="connsiteY15" fmla="*/ 237672 h 2060955"/>
                  <a:gd name="connsiteX16" fmla="*/ 1384125 w 1384125"/>
                  <a:gd name="connsiteY16" fmla="*/ 36006 h 2060955"/>
                  <a:gd name="connsiteX17" fmla="*/ 885043 w 1384125"/>
                  <a:gd name="connsiteY17" fmla="*/ 36006 h 2060955"/>
                  <a:gd name="connsiteX18" fmla="*/ 643525 w 1384125"/>
                  <a:gd name="connsiteY18" fmla="*/ 167 h 2060955"/>
                  <a:gd name="connsiteX19" fmla="*/ 242334 w 1384125"/>
                  <a:gd name="connsiteY19" fmla="*/ 1660566 h 2060955"/>
                  <a:gd name="connsiteX20" fmla="*/ 493479 w 1384125"/>
                  <a:gd name="connsiteY20" fmla="*/ 1456493 h 2060955"/>
                  <a:gd name="connsiteX21" fmla="*/ 890125 w 1384125"/>
                  <a:gd name="connsiteY21" fmla="*/ 1456493 h 2060955"/>
                  <a:gd name="connsiteX22" fmla="*/ 1113455 w 1384125"/>
                  <a:gd name="connsiteY22" fmla="*/ 1624727 h 2060955"/>
                  <a:gd name="connsiteX23" fmla="*/ 658770 w 1384125"/>
                  <a:gd name="connsiteY23" fmla="*/ 1859290 h 2060955"/>
                  <a:gd name="connsiteX24" fmla="*/ 240996 w 1384125"/>
                  <a:gd name="connsiteY24" fmla="*/ 1660566 h 2060955"/>
                  <a:gd name="connsiteX25" fmla="*/ 643525 w 1384125"/>
                  <a:gd name="connsiteY25" fmla="*/ 200495 h 2060955"/>
                  <a:gd name="connsiteX26" fmla="*/ 993900 w 1384125"/>
                  <a:gd name="connsiteY26" fmla="*/ 525996 h 2060955"/>
                  <a:gd name="connsiteX27" fmla="*/ 643525 w 1384125"/>
                  <a:gd name="connsiteY27" fmla="*/ 851229 h 2060955"/>
                  <a:gd name="connsiteX28" fmla="*/ 299035 w 1384125"/>
                  <a:gd name="connsiteY28" fmla="*/ 525996 h 2060955"/>
                  <a:gd name="connsiteX29" fmla="*/ 643525 w 1384125"/>
                  <a:gd name="connsiteY29" fmla="*/ 200495 h 2060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384125" h="2060955">
                    <a:moveTo>
                      <a:pt x="643525" y="167"/>
                    </a:moveTo>
                    <a:cubicBezTo>
                      <a:pt x="281917" y="167"/>
                      <a:pt x="57250" y="201565"/>
                      <a:pt x="57250" y="525996"/>
                    </a:cubicBezTo>
                    <a:cubicBezTo>
                      <a:pt x="57250" y="684868"/>
                      <a:pt x="113952" y="820203"/>
                      <a:pt x="217727" y="911407"/>
                    </a:cubicBezTo>
                    <a:cubicBezTo>
                      <a:pt x="123527" y="955696"/>
                      <a:pt x="62653" y="1049658"/>
                      <a:pt x="60727" y="1153727"/>
                    </a:cubicBezTo>
                    <a:cubicBezTo>
                      <a:pt x="61155" y="1257556"/>
                      <a:pt x="128100" y="1349429"/>
                      <a:pt x="226820" y="1381604"/>
                    </a:cubicBezTo>
                    <a:cubicBezTo>
                      <a:pt x="92421" y="1415652"/>
                      <a:pt x="-1270" y="1537186"/>
                      <a:pt x="13" y="1675812"/>
                    </a:cubicBezTo>
                    <a:cubicBezTo>
                      <a:pt x="13" y="1938726"/>
                      <a:pt x="209970" y="2060956"/>
                      <a:pt x="660643" y="2060956"/>
                    </a:cubicBezTo>
                    <a:cubicBezTo>
                      <a:pt x="1234080" y="2060956"/>
                      <a:pt x="1354437" y="1814089"/>
                      <a:pt x="1354437" y="1606272"/>
                    </a:cubicBezTo>
                    <a:cubicBezTo>
                      <a:pt x="1354437" y="1370103"/>
                      <a:pt x="1189147" y="1240117"/>
                      <a:pt x="889322" y="1240117"/>
                    </a:cubicBezTo>
                    <a:lnTo>
                      <a:pt x="458978" y="1240117"/>
                    </a:lnTo>
                    <a:cubicBezTo>
                      <a:pt x="330596" y="1240117"/>
                      <a:pt x="285127" y="1176194"/>
                      <a:pt x="285127" y="1121364"/>
                    </a:cubicBezTo>
                    <a:cubicBezTo>
                      <a:pt x="285127" y="1073221"/>
                      <a:pt x="311873" y="1030160"/>
                      <a:pt x="363761" y="993518"/>
                    </a:cubicBezTo>
                    <a:cubicBezTo>
                      <a:pt x="451916" y="1032005"/>
                      <a:pt x="547346" y="1051076"/>
                      <a:pt x="643525" y="1049417"/>
                    </a:cubicBezTo>
                    <a:cubicBezTo>
                      <a:pt x="1014227" y="1049417"/>
                      <a:pt x="1235417" y="856043"/>
                      <a:pt x="1235417" y="531880"/>
                    </a:cubicBezTo>
                    <a:cubicBezTo>
                      <a:pt x="1237745" y="423603"/>
                      <a:pt x="1198962" y="318467"/>
                      <a:pt x="1126828" y="237672"/>
                    </a:cubicBezTo>
                    <a:lnTo>
                      <a:pt x="1384125" y="237672"/>
                    </a:lnTo>
                    <a:lnTo>
                      <a:pt x="1384125" y="36006"/>
                    </a:lnTo>
                    <a:lnTo>
                      <a:pt x="885043" y="36006"/>
                    </a:lnTo>
                    <a:cubicBezTo>
                      <a:pt x="807131" y="10528"/>
                      <a:pt x="725476" y="-1588"/>
                      <a:pt x="643525" y="167"/>
                    </a:cubicBezTo>
                    <a:close/>
                    <a:moveTo>
                      <a:pt x="242334" y="1660566"/>
                    </a:moveTo>
                    <a:cubicBezTo>
                      <a:pt x="242334" y="1566420"/>
                      <a:pt x="308129" y="1456493"/>
                      <a:pt x="493479" y="1456493"/>
                    </a:cubicBezTo>
                    <a:lnTo>
                      <a:pt x="890125" y="1456493"/>
                    </a:lnTo>
                    <a:cubicBezTo>
                      <a:pt x="1032147" y="1456493"/>
                      <a:pt x="1113455" y="1517742"/>
                      <a:pt x="1113455" y="1624727"/>
                    </a:cubicBezTo>
                    <a:cubicBezTo>
                      <a:pt x="1113455" y="1795902"/>
                      <a:pt x="990423" y="1859290"/>
                      <a:pt x="658770" y="1859290"/>
                    </a:cubicBezTo>
                    <a:cubicBezTo>
                      <a:pt x="311873" y="1859290"/>
                      <a:pt x="240996" y="1781191"/>
                      <a:pt x="240996" y="1660566"/>
                    </a:cubicBezTo>
                    <a:close/>
                    <a:moveTo>
                      <a:pt x="643525" y="200495"/>
                    </a:moveTo>
                    <a:cubicBezTo>
                      <a:pt x="869530" y="200495"/>
                      <a:pt x="993900" y="316038"/>
                      <a:pt x="993900" y="525996"/>
                    </a:cubicBezTo>
                    <a:cubicBezTo>
                      <a:pt x="993900" y="735953"/>
                      <a:pt x="869530" y="851229"/>
                      <a:pt x="643525" y="851229"/>
                    </a:cubicBezTo>
                    <a:cubicBezTo>
                      <a:pt x="424474" y="851229"/>
                      <a:pt x="299035" y="732743"/>
                      <a:pt x="299035" y="525996"/>
                    </a:cubicBezTo>
                    <a:cubicBezTo>
                      <a:pt x="299035" y="319248"/>
                      <a:pt x="424474" y="200495"/>
                      <a:pt x="643525" y="200495"/>
                    </a:cubicBezTo>
                    <a:close/>
                  </a:path>
                </a:pathLst>
              </a:custGeom>
              <a:solidFill>
                <a:schemeClr val="bg1"/>
              </a:solidFill>
              <a:ln w="26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Graphic 5">
                <a:extLst>
                  <a:ext uri="{FF2B5EF4-FFF2-40B4-BE49-F238E27FC236}">
                    <a16:creationId xmlns:a16="http://schemas.microsoft.com/office/drawing/2014/main" id="{F6E2E935-C90E-4670-978E-702E1DBF01C6}"/>
                  </a:ext>
                </a:extLst>
              </p:cNvPr>
              <p:cNvSpPr/>
              <p:nvPr/>
            </p:nvSpPr>
            <p:spPr>
              <a:xfrm>
                <a:off x="18675619" y="20162600"/>
                <a:ext cx="107434" cy="109849"/>
              </a:xfrm>
              <a:custGeom>
                <a:avLst/>
                <a:gdLst>
                  <a:gd name="connsiteX0" fmla="*/ 0 w 249808"/>
                  <a:gd name="connsiteY0" fmla="*/ 0 h 255425"/>
                  <a:gd name="connsiteX1" fmla="*/ 249808 w 249808"/>
                  <a:gd name="connsiteY1" fmla="*/ 0 h 255425"/>
                  <a:gd name="connsiteX2" fmla="*/ 249808 w 249808"/>
                  <a:gd name="connsiteY2" fmla="*/ 255425 h 255425"/>
                  <a:gd name="connsiteX3" fmla="*/ 0 w 249808"/>
                  <a:gd name="connsiteY3" fmla="*/ 255425 h 255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9808" h="255425">
                    <a:moveTo>
                      <a:pt x="0" y="0"/>
                    </a:moveTo>
                    <a:lnTo>
                      <a:pt x="249808" y="0"/>
                    </a:lnTo>
                    <a:lnTo>
                      <a:pt x="249808" y="255425"/>
                    </a:lnTo>
                    <a:lnTo>
                      <a:pt x="0" y="255425"/>
                    </a:lnTo>
                    <a:close/>
                  </a:path>
                </a:pathLst>
              </a:custGeom>
              <a:solidFill>
                <a:schemeClr val="bg1"/>
              </a:solidFill>
              <a:ln w="26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Graphic 5">
                <a:extLst>
                  <a:ext uri="{FF2B5EF4-FFF2-40B4-BE49-F238E27FC236}">
                    <a16:creationId xmlns:a16="http://schemas.microsoft.com/office/drawing/2014/main" id="{C2507A3A-7524-43FA-8FDE-D3006208D42B}"/>
                  </a:ext>
                </a:extLst>
              </p:cNvPr>
              <p:cNvSpPr/>
              <p:nvPr/>
            </p:nvSpPr>
            <p:spPr>
              <a:xfrm>
                <a:off x="20993159" y="20162600"/>
                <a:ext cx="69705" cy="92826"/>
              </a:xfrm>
              <a:custGeom>
                <a:avLst/>
                <a:gdLst>
                  <a:gd name="connsiteX0" fmla="*/ 93611 w 162081"/>
                  <a:gd name="connsiteY0" fmla="*/ 215841 h 215841"/>
                  <a:gd name="connsiteX1" fmla="*/ 68470 w 162081"/>
                  <a:gd name="connsiteY1" fmla="*/ 215841 h 215841"/>
                  <a:gd name="connsiteX2" fmla="*/ 68470 w 162081"/>
                  <a:gd name="connsiteY2" fmla="*/ 22199 h 215841"/>
                  <a:gd name="connsiteX3" fmla="*/ 0 w 162081"/>
                  <a:gd name="connsiteY3" fmla="*/ 22199 h 215841"/>
                  <a:gd name="connsiteX4" fmla="*/ 0 w 162081"/>
                  <a:gd name="connsiteY4" fmla="*/ 0 h 215841"/>
                  <a:gd name="connsiteX5" fmla="*/ 162081 w 162081"/>
                  <a:gd name="connsiteY5" fmla="*/ 0 h 215841"/>
                  <a:gd name="connsiteX6" fmla="*/ 162081 w 162081"/>
                  <a:gd name="connsiteY6" fmla="*/ 22199 h 215841"/>
                  <a:gd name="connsiteX7" fmla="*/ 93611 w 162081"/>
                  <a:gd name="connsiteY7" fmla="*/ 22199 h 215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2081" h="215841">
                    <a:moveTo>
                      <a:pt x="93611" y="215841"/>
                    </a:moveTo>
                    <a:lnTo>
                      <a:pt x="68470" y="215841"/>
                    </a:lnTo>
                    <a:lnTo>
                      <a:pt x="68470" y="22199"/>
                    </a:lnTo>
                    <a:lnTo>
                      <a:pt x="0" y="22199"/>
                    </a:lnTo>
                    <a:lnTo>
                      <a:pt x="0" y="0"/>
                    </a:lnTo>
                    <a:lnTo>
                      <a:pt x="162081" y="0"/>
                    </a:lnTo>
                    <a:lnTo>
                      <a:pt x="162081" y="22199"/>
                    </a:lnTo>
                    <a:lnTo>
                      <a:pt x="93611" y="22199"/>
                    </a:lnTo>
                    <a:close/>
                  </a:path>
                </a:pathLst>
              </a:custGeom>
              <a:solidFill>
                <a:schemeClr val="bg1"/>
              </a:solidFill>
              <a:ln w="26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Graphic 5">
                <a:extLst>
                  <a:ext uri="{FF2B5EF4-FFF2-40B4-BE49-F238E27FC236}">
                    <a16:creationId xmlns:a16="http://schemas.microsoft.com/office/drawing/2014/main" id="{C0C8BF7A-DA35-4120-BF90-01A1AF91DCBC}"/>
                  </a:ext>
                </a:extLst>
              </p:cNvPr>
              <p:cNvSpPr/>
              <p:nvPr/>
            </p:nvSpPr>
            <p:spPr>
              <a:xfrm>
                <a:off x="21077358" y="20162484"/>
                <a:ext cx="91100" cy="92941"/>
              </a:xfrm>
              <a:custGeom>
                <a:avLst/>
                <a:gdLst>
                  <a:gd name="connsiteX0" fmla="*/ 94413 w 211828"/>
                  <a:gd name="connsiteY0" fmla="*/ 216109 h 216108"/>
                  <a:gd name="connsiteX1" fmla="*/ 21129 w 211828"/>
                  <a:gd name="connsiteY1" fmla="*/ 24606 h 216108"/>
                  <a:gd name="connsiteX2" fmla="*/ 21129 w 211828"/>
                  <a:gd name="connsiteY2" fmla="*/ 24606 h 216108"/>
                  <a:gd name="connsiteX3" fmla="*/ 23001 w 211828"/>
                  <a:gd name="connsiteY3" fmla="*/ 78099 h 216108"/>
                  <a:gd name="connsiteX4" fmla="*/ 23001 w 211828"/>
                  <a:gd name="connsiteY4" fmla="*/ 215306 h 216108"/>
                  <a:gd name="connsiteX5" fmla="*/ 0 w 211828"/>
                  <a:gd name="connsiteY5" fmla="*/ 215306 h 216108"/>
                  <a:gd name="connsiteX6" fmla="*/ 0 w 211828"/>
                  <a:gd name="connsiteY6" fmla="*/ 267 h 216108"/>
                  <a:gd name="connsiteX7" fmla="*/ 37711 w 211828"/>
                  <a:gd name="connsiteY7" fmla="*/ 267 h 216108"/>
                  <a:gd name="connsiteX8" fmla="*/ 105112 w 211828"/>
                  <a:gd name="connsiteY8" fmla="*/ 178129 h 216108"/>
                  <a:gd name="connsiteX9" fmla="*/ 105112 w 211828"/>
                  <a:gd name="connsiteY9" fmla="*/ 178129 h 216108"/>
                  <a:gd name="connsiteX10" fmla="*/ 174118 w 211828"/>
                  <a:gd name="connsiteY10" fmla="*/ 0 h 216108"/>
                  <a:gd name="connsiteX11" fmla="*/ 211829 w 211828"/>
                  <a:gd name="connsiteY11" fmla="*/ 0 h 216108"/>
                  <a:gd name="connsiteX12" fmla="*/ 211829 w 211828"/>
                  <a:gd name="connsiteY12" fmla="*/ 215841 h 216108"/>
                  <a:gd name="connsiteX13" fmla="*/ 186687 w 211828"/>
                  <a:gd name="connsiteY13" fmla="*/ 215841 h 216108"/>
                  <a:gd name="connsiteX14" fmla="*/ 186687 w 211828"/>
                  <a:gd name="connsiteY14" fmla="*/ 76761 h 216108"/>
                  <a:gd name="connsiteX15" fmla="*/ 188560 w 211828"/>
                  <a:gd name="connsiteY15" fmla="*/ 24606 h 216108"/>
                  <a:gd name="connsiteX16" fmla="*/ 188560 w 211828"/>
                  <a:gd name="connsiteY16" fmla="*/ 24606 h 216108"/>
                  <a:gd name="connsiteX17" fmla="*/ 114740 w 211828"/>
                  <a:gd name="connsiteY17" fmla="*/ 215841 h 216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11828" h="216108">
                    <a:moveTo>
                      <a:pt x="94413" y="216109"/>
                    </a:moveTo>
                    <a:lnTo>
                      <a:pt x="21129" y="24606"/>
                    </a:lnTo>
                    <a:lnTo>
                      <a:pt x="21129" y="24606"/>
                    </a:lnTo>
                    <a:cubicBezTo>
                      <a:pt x="21129" y="39852"/>
                      <a:pt x="23001" y="57772"/>
                      <a:pt x="23001" y="78099"/>
                    </a:cubicBezTo>
                    <a:lnTo>
                      <a:pt x="23001" y="215306"/>
                    </a:lnTo>
                    <a:lnTo>
                      <a:pt x="0" y="215306"/>
                    </a:lnTo>
                    <a:lnTo>
                      <a:pt x="0" y="267"/>
                    </a:lnTo>
                    <a:lnTo>
                      <a:pt x="37711" y="267"/>
                    </a:lnTo>
                    <a:lnTo>
                      <a:pt x="105112" y="178129"/>
                    </a:lnTo>
                    <a:lnTo>
                      <a:pt x="105112" y="178129"/>
                    </a:lnTo>
                    <a:lnTo>
                      <a:pt x="174118" y="0"/>
                    </a:lnTo>
                    <a:lnTo>
                      <a:pt x="211829" y="0"/>
                    </a:lnTo>
                    <a:lnTo>
                      <a:pt x="211829" y="215841"/>
                    </a:lnTo>
                    <a:lnTo>
                      <a:pt x="186687" y="215841"/>
                    </a:lnTo>
                    <a:lnTo>
                      <a:pt x="186687" y="76761"/>
                    </a:lnTo>
                    <a:cubicBezTo>
                      <a:pt x="186687" y="60714"/>
                      <a:pt x="186687" y="43329"/>
                      <a:pt x="188560" y="24606"/>
                    </a:cubicBezTo>
                    <a:lnTo>
                      <a:pt x="188560" y="24606"/>
                    </a:lnTo>
                    <a:lnTo>
                      <a:pt x="114740" y="215841"/>
                    </a:lnTo>
                    <a:close/>
                  </a:path>
                </a:pathLst>
              </a:custGeom>
              <a:solidFill>
                <a:schemeClr val="bg1"/>
              </a:solidFill>
              <a:ln w="26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8" name="TextShape 88">
            <a:extLst>
              <a:ext uri="{FF2B5EF4-FFF2-40B4-BE49-F238E27FC236}">
                <a16:creationId xmlns:a16="http://schemas.microsoft.com/office/drawing/2014/main" id="{9AF8F290-ACFD-46D8-B19D-6C0033C7C3B9}"/>
              </a:ext>
            </a:extLst>
          </p:cNvPr>
          <p:cNvSpPr txBox="1"/>
          <p:nvPr/>
        </p:nvSpPr>
        <p:spPr>
          <a:xfrm>
            <a:off x="12250614" y="32043755"/>
            <a:ext cx="19389973" cy="6567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/>
            <a:r>
              <a:rPr lang="en-US" sz="4000" strike="noStrike" spc="-1" dirty="0">
                <a:solidFill>
                  <a:schemeClr val="bg1"/>
                </a:solidFill>
              </a:rPr>
              <a:t>For Research &amp; Investigational Use Only.</a:t>
            </a:r>
            <a:r>
              <a:rPr lang="en-US" sz="4000" spc="-1" dirty="0">
                <a:solidFill>
                  <a:schemeClr val="bg1"/>
                </a:solidFill>
              </a:rPr>
              <a:t> </a:t>
            </a:r>
            <a:r>
              <a:rPr lang="en-US" sz="4000" strike="noStrike" spc="-1" dirty="0">
                <a:solidFill>
                  <a:schemeClr val="bg1"/>
                </a:solidFill>
              </a:rPr>
              <a:t>Not for Commercial Use.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D92ECDB-8CFB-4011-9D31-12A9E89D27DB}"/>
              </a:ext>
            </a:extLst>
          </p:cNvPr>
          <p:cNvSpPr txBox="1"/>
          <p:nvPr/>
        </p:nvSpPr>
        <p:spPr>
          <a:xfrm>
            <a:off x="6827880" y="1417574"/>
            <a:ext cx="31746167" cy="11079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Raleway" pitchFamily="2" charset="0"/>
              </a:rPr>
              <a:t>Deep Learning Algorithm For Grading Right-to-Left Shunts</a:t>
            </a:r>
          </a:p>
        </p:txBody>
      </p:sp>
      <p:sp>
        <p:nvSpPr>
          <p:cNvPr id="50" name="TextShape 21">
            <a:extLst>
              <a:ext uri="{FF2B5EF4-FFF2-40B4-BE49-F238E27FC236}">
                <a16:creationId xmlns:a16="http://schemas.microsoft.com/office/drawing/2014/main" id="{8BEEB7A0-0370-45A2-A01E-ADA13147C47A}"/>
              </a:ext>
            </a:extLst>
          </p:cNvPr>
          <p:cNvSpPr txBox="1"/>
          <p:nvPr/>
        </p:nvSpPr>
        <p:spPr>
          <a:xfrm>
            <a:off x="4259160" y="4186484"/>
            <a:ext cx="35372881" cy="98488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600" b="1" spc="-1" dirty="0">
                <a:solidFill>
                  <a:schemeClr val="tx2"/>
                </a:solidFill>
              </a:rPr>
              <a:t>Corey M. Thibeault</a:t>
            </a:r>
            <a:r>
              <a:rPr lang="en-US" sz="3600" b="1" strike="noStrike" spc="-1" baseline="30000" dirty="0">
                <a:solidFill>
                  <a:schemeClr val="tx2"/>
                </a:solidFill>
              </a:rPr>
              <a:t>1</a:t>
            </a:r>
            <a:r>
              <a:rPr lang="en-US" sz="3600" b="1" strike="noStrike" spc="-1" dirty="0">
                <a:solidFill>
                  <a:schemeClr val="tx2"/>
                </a:solidFill>
              </a:rPr>
              <a:t> │ Aly Ung</a:t>
            </a:r>
            <a:r>
              <a:rPr lang="en-US" sz="3600" b="1" spc="-1" baseline="30000" dirty="0">
                <a:solidFill>
                  <a:schemeClr val="tx2"/>
                </a:solidFill>
              </a:rPr>
              <a:t>1</a:t>
            </a:r>
            <a:r>
              <a:rPr lang="en-US" sz="3600" b="1" strike="noStrike" spc="-1" dirty="0">
                <a:solidFill>
                  <a:schemeClr val="tx2"/>
                </a:solidFill>
              </a:rPr>
              <a:t> │</a:t>
            </a:r>
            <a:r>
              <a:rPr lang="en-US" sz="3600" b="1" spc="-1" dirty="0">
                <a:solidFill>
                  <a:schemeClr val="tx2"/>
                </a:solidFill>
              </a:rPr>
              <a:t> Alex Zhao</a:t>
            </a:r>
            <a:r>
              <a:rPr lang="en-US" sz="3600" b="1" spc="-1" baseline="30000" dirty="0">
                <a:solidFill>
                  <a:schemeClr val="tx2"/>
                </a:solidFill>
              </a:rPr>
              <a:t>1</a:t>
            </a:r>
            <a:r>
              <a:rPr lang="en-US" sz="3600" b="1" spc="-1" dirty="0">
                <a:solidFill>
                  <a:schemeClr val="tx2"/>
                </a:solidFill>
              </a:rPr>
              <a:t> │</a:t>
            </a:r>
            <a:r>
              <a:rPr lang="en-US" sz="3600" b="1" strike="noStrike" spc="-1" dirty="0">
                <a:solidFill>
                  <a:schemeClr val="tx2"/>
                </a:solidFill>
              </a:rPr>
              <a:t> </a:t>
            </a:r>
            <a:r>
              <a:rPr lang="en-US" sz="3600" b="1" spc="-1" dirty="0">
                <a:solidFill>
                  <a:schemeClr val="tx2"/>
                </a:solidFill>
              </a:rPr>
              <a:t>Amber Y. Dorn</a:t>
            </a:r>
            <a:r>
              <a:rPr lang="en-US" sz="3600" b="1" strike="noStrike" spc="-1" baseline="30000" dirty="0">
                <a:solidFill>
                  <a:schemeClr val="tx2"/>
                </a:solidFill>
              </a:rPr>
              <a:t>1</a:t>
            </a:r>
            <a:r>
              <a:rPr lang="en-US" sz="3600" b="1" spc="-1" dirty="0">
                <a:solidFill>
                  <a:schemeClr val="tx2"/>
                </a:solidFill>
              </a:rPr>
              <a:t> │David Dayanim</a:t>
            </a:r>
            <a:r>
              <a:rPr lang="en-US" sz="3600" b="1" strike="noStrike" spc="-1" baseline="30000" dirty="0">
                <a:solidFill>
                  <a:schemeClr val="tx2"/>
                </a:solidFill>
              </a:rPr>
              <a:t>1</a:t>
            </a:r>
            <a:r>
              <a:rPr lang="en-US" sz="3600" b="1" spc="-1" dirty="0">
                <a:solidFill>
                  <a:schemeClr val="tx2"/>
                </a:solidFill>
              </a:rPr>
              <a:t>│ Shankar Radhakrishna</a:t>
            </a:r>
            <a:r>
              <a:rPr lang="en-US" sz="3600" b="1" strike="noStrike" spc="-1" dirty="0">
                <a:solidFill>
                  <a:schemeClr val="tx2"/>
                </a:solidFill>
              </a:rPr>
              <a:t>n</a:t>
            </a:r>
            <a:r>
              <a:rPr lang="en-US" sz="3600" b="1" strike="noStrike" spc="-1" baseline="30000" dirty="0">
                <a:solidFill>
                  <a:schemeClr val="tx2"/>
                </a:solidFill>
              </a:rPr>
              <a:t>1</a:t>
            </a:r>
            <a:r>
              <a:rPr lang="en-US" sz="3600" b="1" spc="-1" dirty="0">
                <a:solidFill>
                  <a:schemeClr val="tx2"/>
                </a:solidFill>
              </a:rPr>
              <a:t> │ </a:t>
            </a:r>
            <a:r>
              <a:rPr lang="en-US" sz="3600" b="1" strike="noStrike" spc="-1" dirty="0">
                <a:solidFill>
                  <a:schemeClr val="tx2"/>
                </a:solidFill>
              </a:rPr>
              <a:t>Robert Hamilton</a:t>
            </a:r>
            <a:r>
              <a:rPr lang="en-US" sz="3600" b="1" strike="noStrike" spc="-1" baseline="30000" dirty="0">
                <a:solidFill>
                  <a:schemeClr val="tx2"/>
                </a:solidFill>
              </a:rPr>
              <a:t>1</a:t>
            </a:r>
          </a:p>
          <a:p>
            <a:pPr algn="ctr"/>
            <a:r>
              <a:rPr lang="en-US" sz="2800" strike="noStrike" spc="-1" baseline="30000" dirty="0">
                <a:solidFill>
                  <a:schemeClr val="tx2"/>
                </a:solidFill>
              </a:rPr>
              <a:t>1 </a:t>
            </a:r>
            <a:r>
              <a:rPr lang="en-US" sz="2800" strike="noStrike" spc="-1" dirty="0" err="1">
                <a:solidFill>
                  <a:schemeClr val="tx2"/>
                </a:solidFill>
              </a:rPr>
              <a:t>NovaSIgnal</a:t>
            </a:r>
            <a:r>
              <a:rPr lang="en-US" sz="2800" spc="-1" dirty="0">
                <a:solidFill>
                  <a:schemeClr val="tx2"/>
                </a:solidFill>
              </a:rPr>
              <a:t> Corp</a:t>
            </a:r>
            <a:r>
              <a:rPr lang="en-US" sz="2800" strike="noStrike" spc="-1" dirty="0">
                <a:solidFill>
                  <a:schemeClr val="tx2"/>
                </a:solidFill>
              </a:rPr>
              <a:t>. Los Angeles, CA USA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554AAD3A-A5B8-46BC-AF4E-EE20929EE11E}"/>
              </a:ext>
            </a:extLst>
          </p:cNvPr>
          <p:cNvSpPr/>
          <p:nvPr/>
        </p:nvSpPr>
        <p:spPr>
          <a:xfrm>
            <a:off x="484550" y="5933237"/>
            <a:ext cx="14470512" cy="10672931"/>
          </a:xfrm>
          <a:prstGeom prst="roundRect">
            <a:avLst>
              <a:gd name="adj" fmla="val 369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6FFAA53-97A7-4095-8364-865B4EDE9030}"/>
              </a:ext>
            </a:extLst>
          </p:cNvPr>
          <p:cNvSpPr txBox="1"/>
          <p:nvPr/>
        </p:nvSpPr>
        <p:spPr>
          <a:xfrm>
            <a:off x="927859" y="13880900"/>
            <a:ext cx="13912955" cy="255454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571500" indent="-5715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this work we demonstrate a method for simplifying this process, by employing deep learning techniques to automate the interpretation of TCD bubble studies and the grading of an RLS called auto shunt grade (ASG). </a:t>
            </a:r>
          </a:p>
        </p:txBody>
      </p:sp>
      <p:sp>
        <p:nvSpPr>
          <p:cNvPr id="54" name="TextShape 22">
            <a:extLst>
              <a:ext uri="{FF2B5EF4-FFF2-40B4-BE49-F238E27FC236}">
                <a16:creationId xmlns:a16="http://schemas.microsoft.com/office/drawing/2014/main" id="{2FDDABC3-60AA-41C0-B508-268487E0F8B8}"/>
              </a:ext>
            </a:extLst>
          </p:cNvPr>
          <p:cNvSpPr txBox="1"/>
          <p:nvPr/>
        </p:nvSpPr>
        <p:spPr>
          <a:xfrm>
            <a:off x="944296" y="6218671"/>
            <a:ext cx="6995880" cy="943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US" sz="6600" strike="noStrike" cap="all" spc="-1" dirty="0">
                <a:solidFill>
                  <a:srgbClr val="00265F"/>
                </a:solidFill>
                <a:latin typeface="+mj-lt"/>
              </a:rPr>
              <a:t>Introduction</a:t>
            </a:r>
          </a:p>
        </p:txBody>
      </p:sp>
      <p:sp>
        <p:nvSpPr>
          <p:cNvPr id="55" name="TextShape 79">
            <a:extLst>
              <a:ext uri="{FF2B5EF4-FFF2-40B4-BE49-F238E27FC236}">
                <a16:creationId xmlns:a16="http://schemas.microsoft.com/office/drawing/2014/main" id="{A2A51DEB-BE22-46D1-95B7-6A1C05718871}"/>
              </a:ext>
            </a:extLst>
          </p:cNvPr>
          <p:cNvSpPr txBox="1"/>
          <p:nvPr/>
        </p:nvSpPr>
        <p:spPr>
          <a:xfrm>
            <a:off x="940299" y="13229028"/>
            <a:ext cx="10569947" cy="48747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US" sz="4400" b="1" spc="-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Aims</a:t>
            </a:r>
            <a:endParaRPr lang="en-US" sz="4400" b="1" strike="noStrike" spc="-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07396E1-BC36-4556-8A2A-49BC8C83818A}"/>
              </a:ext>
            </a:extLst>
          </p:cNvPr>
          <p:cNvSpPr txBox="1"/>
          <p:nvPr/>
        </p:nvSpPr>
        <p:spPr>
          <a:xfrm>
            <a:off x="818069" y="7183515"/>
            <a:ext cx="14022746" cy="60170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571500" indent="-5715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utility of transcranial Doppler ultrasound (TCD) in the identification of right-to-left shunts (RLS) is well established.</a:t>
            </a:r>
          </a:p>
          <a:p>
            <a:pPr marL="571500" indent="-5715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TCD bubble study can be used to evaluate the presence and severity of RLS based upon the frequency and timing of embolic signals representing microbubbles. </a:t>
            </a:r>
          </a:p>
          <a:p>
            <a:pPr marL="571500" indent="-5715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However, interpretation of the results can be a diagnostic barrier for naive users. 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5151718F-94A1-4628-8980-E3E49A7D8668}"/>
              </a:ext>
            </a:extLst>
          </p:cNvPr>
          <p:cNvSpPr/>
          <p:nvPr/>
        </p:nvSpPr>
        <p:spPr>
          <a:xfrm>
            <a:off x="484550" y="16909674"/>
            <a:ext cx="14470512" cy="14413571"/>
          </a:xfrm>
          <a:prstGeom prst="roundRect">
            <a:avLst>
              <a:gd name="adj" fmla="val 369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58" name="TextShape 22">
            <a:extLst>
              <a:ext uri="{FF2B5EF4-FFF2-40B4-BE49-F238E27FC236}">
                <a16:creationId xmlns:a16="http://schemas.microsoft.com/office/drawing/2014/main" id="{F9C3BF0F-8F23-4408-BD3D-C53163B2563B}"/>
              </a:ext>
            </a:extLst>
          </p:cNvPr>
          <p:cNvSpPr txBox="1"/>
          <p:nvPr/>
        </p:nvSpPr>
        <p:spPr>
          <a:xfrm>
            <a:off x="818068" y="17197475"/>
            <a:ext cx="6995880" cy="943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US" sz="6600" cap="all" spc="-1" dirty="0">
                <a:solidFill>
                  <a:srgbClr val="00265F"/>
                </a:solidFill>
                <a:latin typeface="+mj-lt"/>
              </a:rPr>
              <a:t>Methods</a:t>
            </a:r>
            <a:endParaRPr lang="en-US" sz="6600" strike="noStrike" cap="all" spc="-1" dirty="0">
              <a:solidFill>
                <a:srgbClr val="00265F"/>
              </a:solidFill>
              <a:latin typeface="+mj-lt"/>
            </a:endParaRPr>
          </a:p>
        </p:txBody>
      </p:sp>
      <p:sp>
        <p:nvSpPr>
          <p:cNvPr id="59" name="TextShape 80">
            <a:extLst>
              <a:ext uri="{FF2B5EF4-FFF2-40B4-BE49-F238E27FC236}">
                <a16:creationId xmlns:a16="http://schemas.microsoft.com/office/drawing/2014/main" id="{6449034B-47C7-475C-A633-3BAE49FE4B61}"/>
              </a:ext>
            </a:extLst>
          </p:cNvPr>
          <p:cNvSpPr txBox="1"/>
          <p:nvPr/>
        </p:nvSpPr>
        <p:spPr>
          <a:xfrm>
            <a:off x="818068" y="18321284"/>
            <a:ext cx="11004513" cy="61225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US" sz="4400" b="1" spc="-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Simulations</a:t>
            </a:r>
            <a:endParaRPr lang="en-US" sz="4400" b="0" strike="noStrike" spc="-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0" name="TextShape 81">
            <a:extLst>
              <a:ext uri="{FF2B5EF4-FFF2-40B4-BE49-F238E27FC236}">
                <a16:creationId xmlns:a16="http://schemas.microsoft.com/office/drawing/2014/main" id="{25656D29-0B6A-46D6-8A31-C0013DC2A100}"/>
              </a:ext>
            </a:extLst>
          </p:cNvPr>
          <p:cNvSpPr txBox="1"/>
          <p:nvPr/>
        </p:nvSpPr>
        <p:spPr>
          <a:xfrm>
            <a:off x="15874554" y="7405892"/>
            <a:ext cx="8180349" cy="6833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US" sz="4400" b="1" spc="-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ASG Algorithm Development</a:t>
            </a:r>
            <a:endParaRPr lang="en-US" sz="4400" b="0" strike="noStrike" spc="-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4" name="TextShape 22">
            <a:extLst>
              <a:ext uri="{FF2B5EF4-FFF2-40B4-BE49-F238E27FC236}">
                <a16:creationId xmlns:a16="http://schemas.microsoft.com/office/drawing/2014/main" id="{38B5BD2A-F448-4C15-97C4-932E92C5F884}"/>
              </a:ext>
            </a:extLst>
          </p:cNvPr>
          <p:cNvSpPr txBox="1"/>
          <p:nvPr/>
        </p:nvSpPr>
        <p:spPr>
          <a:xfrm>
            <a:off x="15874554" y="6218671"/>
            <a:ext cx="6995880" cy="943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US" sz="6600" strike="noStrike" cap="all" spc="-1" dirty="0">
                <a:solidFill>
                  <a:srgbClr val="00265F"/>
                </a:solidFill>
                <a:latin typeface="+mj-lt"/>
              </a:rPr>
              <a:t>Methods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F42771DE-9C62-4CB3-830B-821088C63269}"/>
              </a:ext>
            </a:extLst>
          </p:cNvPr>
          <p:cNvSpPr/>
          <p:nvPr/>
        </p:nvSpPr>
        <p:spPr>
          <a:xfrm>
            <a:off x="29668290" y="5958222"/>
            <a:ext cx="13766048" cy="11025875"/>
          </a:xfrm>
          <a:prstGeom prst="roundRect">
            <a:avLst>
              <a:gd name="adj" fmla="val 369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74" name="TextShape 22">
            <a:extLst>
              <a:ext uri="{FF2B5EF4-FFF2-40B4-BE49-F238E27FC236}">
                <a16:creationId xmlns:a16="http://schemas.microsoft.com/office/drawing/2014/main" id="{56526082-226E-46B9-8AB8-CA350F8BF369}"/>
              </a:ext>
            </a:extLst>
          </p:cNvPr>
          <p:cNvSpPr txBox="1"/>
          <p:nvPr/>
        </p:nvSpPr>
        <p:spPr>
          <a:xfrm>
            <a:off x="30300314" y="6218671"/>
            <a:ext cx="6995880" cy="943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US" sz="6600" strike="noStrike" cap="all" spc="-1" dirty="0">
                <a:solidFill>
                  <a:srgbClr val="00265F"/>
                </a:solidFill>
                <a:latin typeface="+mj-lt"/>
              </a:rPr>
              <a:t>results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C0679D4-1B9E-46BE-838C-B7DD15184250}"/>
              </a:ext>
            </a:extLst>
          </p:cNvPr>
          <p:cNvSpPr txBox="1"/>
          <p:nvPr/>
        </p:nvSpPr>
        <p:spPr>
          <a:xfrm>
            <a:off x="16395850" y="29913257"/>
            <a:ext cx="11364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Figure 3. Schematic of flow-phantom setup used to generate segments to enrich dataset.  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C0A892EA-DBD8-4335-B53E-2E7CFDE84AA8}"/>
              </a:ext>
            </a:extLst>
          </p:cNvPr>
          <p:cNvSpPr/>
          <p:nvPr/>
        </p:nvSpPr>
        <p:spPr>
          <a:xfrm>
            <a:off x="29640602" y="17611057"/>
            <a:ext cx="13766048" cy="8725897"/>
          </a:xfrm>
          <a:prstGeom prst="roundRect">
            <a:avLst>
              <a:gd name="adj" fmla="val 369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79" name="TextShape 22">
            <a:extLst>
              <a:ext uri="{FF2B5EF4-FFF2-40B4-BE49-F238E27FC236}">
                <a16:creationId xmlns:a16="http://schemas.microsoft.com/office/drawing/2014/main" id="{2C97F612-FFC4-444C-9CD2-046A60EDCF16}"/>
              </a:ext>
            </a:extLst>
          </p:cNvPr>
          <p:cNvSpPr txBox="1"/>
          <p:nvPr/>
        </p:nvSpPr>
        <p:spPr>
          <a:xfrm>
            <a:off x="30249513" y="18068759"/>
            <a:ext cx="6995880" cy="943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US" sz="6600" strike="noStrike" cap="all" spc="-1" dirty="0">
                <a:solidFill>
                  <a:srgbClr val="00265F"/>
                </a:solidFill>
                <a:latin typeface="+mj-lt"/>
              </a:rPr>
              <a:t>conclusions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142D4F4-1769-41C1-8387-E66D25100C41}"/>
              </a:ext>
            </a:extLst>
          </p:cNvPr>
          <p:cNvSpPr txBox="1"/>
          <p:nvPr/>
        </p:nvSpPr>
        <p:spPr>
          <a:xfrm>
            <a:off x="30142968" y="19532506"/>
            <a:ext cx="12745329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ASG provides both naive and experienced users more confidence when identifying a right-to-left shunt.</a:t>
            </a:r>
          </a:p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Furthermore, the high sensitivity for the significant grade illustrates that clinically meaningful shunts are seldom missed by the ASG algorithm.</a:t>
            </a:r>
          </a:p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ASG represents an objective method for the evaluation of RLS using TCD.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CABED8D-BA3D-436F-BDBF-540E19F5A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0544" y="23391097"/>
            <a:ext cx="11630111" cy="646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40B238A9-2109-4FB3-9E2F-ECA9DA303DCC}"/>
              </a:ext>
            </a:extLst>
          </p:cNvPr>
          <p:cNvSpPr txBox="1"/>
          <p:nvPr/>
        </p:nvSpPr>
        <p:spPr>
          <a:xfrm>
            <a:off x="666094" y="18980965"/>
            <a:ext cx="14174720" cy="8063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Training data was created through computational simulation of the Doppler shifted ultrasound response to blood cells and gaseous emboli in pulsatile flow. </a:t>
            </a:r>
          </a:p>
          <a:p>
            <a:pPr marL="571500" indent="-5715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 began with the simplest case of laminar, constant, uniform flow, before relaxing assumptions one at a time to move to more complex cases.</a:t>
            </a:r>
          </a:p>
          <a:p>
            <a:pPr marL="571500" indent="-5715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Three grades of RLS were defined based on the number of emboli counted unilaterally (Negative: no bubbles, Minor: 1-10 bubbles, Significant: &gt;10 bubbles). </a:t>
            </a:r>
          </a:p>
          <a:p>
            <a:pPr marL="571500" indent="-5715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data was created in 60-second Power M-mode segments with 33 depths. </a:t>
            </a:r>
          </a:p>
          <a:p>
            <a:pPr marL="571500" indent="-5715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total of 100,284 segments were generated for training (80%) and validation (20%).</a:t>
            </a:r>
          </a:p>
        </p:txBody>
      </p:sp>
      <p:sp>
        <p:nvSpPr>
          <p:cNvPr id="66" name="TextShape 81">
            <a:extLst>
              <a:ext uri="{FF2B5EF4-FFF2-40B4-BE49-F238E27FC236}">
                <a16:creationId xmlns:a16="http://schemas.microsoft.com/office/drawing/2014/main" id="{FAF25018-6B36-41CD-9C07-4C2CFA51E110}"/>
              </a:ext>
            </a:extLst>
          </p:cNvPr>
          <p:cNvSpPr txBox="1"/>
          <p:nvPr/>
        </p:nvSpPr>
        <p:spPr>
          <a:xfrm>
            <a:off x="29632609" y="28258403"/>
            <a:ext cx="5642551" cy="56930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strike="noStrike" spc="-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Questions?</a:t>
            </a:r>
          </a:p>
        </p:txBody>
      </p:sp>
      <p:sp>
        <p:nvSpPr>
          <p:cNvPr id="69" name="TextBox 64">
            <a:extLst>
              <a:ext uri="{FF2B5EF4-FFF2-40B4-BE49-F238E27FC236}">
                <a16:creationId xmlns:a16="http://schemas.microsoft.com/office/drawing/2014/main" id="{FDFFCB35-4E47-401D-9485-C242D64CE5A5}"/>
              </a:ext>
            </a:extLst>
          </p:cNvPr>
          <p:cNvSpPr txBox="1"/>
          <p:nvPr/>
        </p:nvSpPr>
        <p:spPr>
          <a:xfrm>
            <a:off x="29668290" y="29209239"/>
            <a:ext cx="13766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corey@novasignal.com</a:t>
            </a: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750453A-02DD-45B5-9E26-9ECAE1648646}"/>
              </a:ext>
            </a:extLst>
          </p:cNvPr>
          <p:cNvSpPr txBox="1"/>
          <p:nvPr/>
        </p:nvSpPr>
        <p:spPr>
          <a:xfrm>
            <a:off x="15766558" y="20369653"/>
            <a:ext cx="13246215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testing, healthy subjects were scanned with the NovaGuide 2 Intelligent Ultrasound for 60 seconds bilaterally (n=110, 39.7±14.7 years, 40% female). 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dataset was then enriched using segments from a flow-phantom with automatic bubble injection. 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8137076-996D-4313-A20B-2AF792E144A0}"/>
              </a:ext>
            </a:extLst>
          </p:cNvPr>
          <p:cNvSpPr txBox="1"/>
          <p:nvPr/>
        </p:nvSpPr>
        <p:spPr>
          <a:xfrm>
            <a:off x="16913650" y="18042571"/>
            <a:ext cx="10203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Figure 2. Composition and layering of the ASG algorithm.  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DEF273F-9F93-4544-BE56-EF3CACA1AC00}"/>
              </a:ext>
            </a:extLst>
          </p:cNvPr>
          <p:cNvSpPr txBox="1"/>
          <p:nvPr/>
        </p:nvSpPr>
        <p:spPr>
          <a:xfrm>
            <a:off x="30300314" y="7591723"/>
            <a:ext cx="126387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2D2D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ASG algorithm showed an overall accuracy of 97%.</a:t>
            </a:r>
            <a:endParaRPr lang="is-IS" sz="4000" dirty="0">
              <a:solidFill>
                <a:srgbClr val="2D2D2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5" name="TextShape 81">
            <a:extLst>
              <a:ext uri="{FF2B5EF4-FFF2-40B4-BE49-F238E27FC236}">
                <a16:creationId xmlns:a16="http://schemas.microsoft.com/office/drawing/2014/main" id="{6430C244-C29E-4C05-83B5-58E346725E19}"/>
              </a:ext>
            </a:extLst>
          </p:cNvPr>
          <p:cNvSpPr txBox="1"/>
          <p:nvPr/>
        </p:nvSpPr>
        <p:spPr>
          <a:xfrm>
            <a:off x="15766558" y="19464620"/>
            <a:ext cx="11166323" cy="6771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r>
              <a:rPr lang="en-US" sz="4400" b="1" spc="-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Collection and Algorithm Testing</a:t>
            </a:r>
            <a:endParaRPr lang="en-US" sz="4400" b="0" strike="noStrike" spc="-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00956251-6B88-4349-ADE2-FC7F919B98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6793199"/>
              </p:ext>
            </p:extLst>
          </p:nvPr>
        </p:nvGraphicFramePr>
        <p:xfrm>
          <a:off x="30300314" y="9628439"/>
          <a:ext cx="12184065" cy="5042004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436813">
                  <a:extLst>
                    <a:ext uri="{9D8B030D-6E8A-4147-A177-3AD203B41FA5}">
                      <a16:colId xmlns:a16="http://schemas.microsoft.com/office/drawing/2014/main" val="624610869"/>
                    </a:ext>
                  </a:extLst>
                </a:gridCol>
                <a:gridCol w="2436813">
                  <a:extLst>
                    <a:ext uri="{9D8B030D-6E8A-4147-A177-3AD203B41FA5}">
                      <a16:colId xmlns:a16="http://schemas.microsoft.com/office/drawing/2014/main" val="357094211"/>
                    </a:ext>
                  </a:extLst>
                </a:gridCol>
                <a:gridCol w="2436813">
                  <a:extLst>
                    <a:ext uri="{9D8B030D-6E8A-4147-A177-3AD203B41FA5}">
                      <a16:colId xmlns:a16="http://schemas.microsoft.com/office/drawing/2014/main" val="2465759013"/>
                    </a:ext>
                  </a:extLst>
                </a:gridCol>
                <a:gridCol w="2436813">
                  <a:extLst>
                    <a:ext uri="{9D8B030D-6E8A-4147-A177-3AD203B41FA5}">
                      <a16:colId xmlns:a16="http://schemas.microsoft.com/office/drawing/2014/main" val="1027003804"/>
                    </a:ext>
                  </a:extLst>
                </a:gridCol>
                <a:gridCol w="2436813">
                  <a:extLst>
                    <a:ext uri="{9D8B030D-6E8A-4147-A177-3AD203B41FA5}">
                      <a16:colId xmlns:a16="http://schemas.microsoft.com/office/drawing/2014/main" val="3400044112"/>
                    </a:ext>
                  </a:extLst>
                </a:gridCol>
              </a:tblGrid>
              <a:tr h="126050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Shunt Severity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Precision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Recall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F1-Score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Total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6668963"/>
                  </a:ext>
                </a:extLst>
              </a:tr>
              <a:tr h="126050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Negative Shunt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0.97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0.99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0.98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n=220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2834961"/>
                  </a:ext>
                </a:extLst>
              </a:tr>
              <a:tr h="126050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Minor Shunt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0.96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0.87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0.91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n=86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1785415"/>
                  </a:ext>
                </a:extLst>
              </a:tr>
              <a:tr h="126050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Significant Shunt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0.97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0.99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0.98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n=177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0781866"/>
                  </a:ext>
                </a:extLst>
              </a:tr>
            </a:tbl>
          </a:graphicData>
        </a:graphic>
      </p:graphicFrame>
      <p:sp>
        <p:nvSpPr>
          <p:cNvPr id="77" name="TextBox 76">
            <a:extLst>
              <a:ext uri="{FF2B5EF4-FFF2-40B4-BE49-F238E27FC236}">
                <a16:creationId xmlns:a16="http://schemas.microsoft.com/office/drawing/2014/main" id="{FCAE829F-E3C9-493D-ADC4-D8198F25725B}"/>
              </a:ext>
            </a:extLst>
          </p:cNvPr>
          <p:cNvSpPr txBox="1"/>
          <p:nvPr/>
        </p:nvSpPr>
        <p:spPr>
          <a:xfrm>
            <a:off x="30300314" y="15142562"/>
            <a:ext cx="10203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Table 1. Results of ASG algorithm for each shunt severity category.  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61150A0A-0167-4019-BDA3-3FA488D4D1C1}"/>
              </a:ext>
            </a:extLst>
          </p:cNvPr>
          <p:cNvSpPr txBox="1"/>
          <p:nvPr/>
        </p:nvSpPr>
        <p:spPr>
          <a:xfrm>
            <a:off x="15766559" y="8226454"/>
            <a:ext cx="13246215" cy="475514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Open Sans"/>
                <a:ea typeface="Open Sans"/>
                <a:cs typeface="Open Sans"/>
              </a:rPr>
              <a:t>ASG employs a stereotypical image classification network configuration. </a:t>
            </a:r>
            <a:endParaRPr lang="en-US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Open Sans"/>
                <a:ea typeface="Open Sans"/>
                <a:cs typeface="Open Sans"/>
              </a:rPr>
              <a:t>The bottom of the network consists of convolutional layers of increasing filter sizes.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Open Sans"/>
                <a:ea typeface="Open Sans"/>
                <a:cs typeface="Open Sans"/>
              </a:rPr>
              <a:t>The top two layers are fully connected dense layers of 256 neurons each.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Open Sans"/>
                <a:ea typeface="Open Sans"/>
                <a:cs typeface="Open Sans"/>
              </a:rPr>
              <a:t>Finally, the network output consists of a three-neuron dense layer with </a:t>
            </a:r>
            <a:r>
              <a:rPr lang="en-US" sz="3600" dirty="0" err="1">
                <a:latin typeface="Open Sans"/>
                <a:ea typeface="Open Sans"/>
                <a:cs typeface="Open Sans"/>
              </a:rPr>
              <a:t>softmax</a:t>
            </a:r>
            <a:r>
              <a:rPr lang="en-US" sz="3600" dirty="0">
                <a:latin typeface="Open Sans"/>
                <a:ea typeface="Open Sans"/>
                <a:cs typeface="Open Sans"/>
              </a:rPr>
              <a:t> activation</a:t>
            </a: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8A25052E-09C3-4ED8-8358-0B4488A1953B}"/>
              </a:ext>
            </a:extLst>
          </p:cNvPr>
          <p:cNvGrpSpPr>
            <a:grpSpLocks noChangeAspect="1"/>
          </p:cNvGrpSpPr>
          <p:nvPr/>
        </p:nvGrpSpPr>
        <p:grpSpPr>
          <a:xfrm>
            <a:off x="16992900" y="13489217"/>
            <a:ext cx="10793530" cy="4274655"/>
            <a:chOff x="1214850" y="918400"/>
            <a:chExt cx="6529000" cy="2585736"/>
          </a:xfrm>
        </p:grpSpPr>
        <p:sp>
          <p:nvSpPr>
            <p:cNvPr id="103" name="Google Shape;80;p17">
              <a:extLst>
                <a:ext uri="{FF2B5EF4-FFF2-40B4-BE49-F238E27FC236}">
                  <a16:creationId xmlns:a16="http://schemas.microsoft.com/office/drawing/2014/main" id="{430B7925-0E0E-4240-9A7F-8E42EFC5558C}"/>
                </a:ext>
              </a:extLst>
            </p:cNvPr>
            <p:cNvSpPr/>
            <p:nvPr/>
          </p:nvSpPr>
          <p:spPr>
            <a:xfrm>
              <a:off x="2782800" y="1170436"/>
              <a:ext cx="1094400" cy="17241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81;p17">
              <a:extLst>
                <a:ext uri="{FF2B5EF4-FFF2-40B4-BE49-F238E27FC236}">
                  <a16:creationId xmlns:a16="http://schemas.microsoft.com/office/drawing/2014/main" id="{E1D221EA-1DAE-4368-A412-67CCD3E5BEDA}"/>
                </a:ext>
              </a:extLst>
            </p:cNvPr>
            <p:cNvSpPr/>
            <p:nvPr/>
          </p:nvSpPr>
          <p:spPr>
            <a:xfrm>
              <a:off x="2935200" y="1322836"/>
              <a:ext cx="1094400" cy="17241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83;p17">
              <a:extLst>
                <a:ext uri="{FF2B5EF4-FFF2-40B4-BE49-F238E27FC236}">
                  <a16:creationId xmlns:a16="http://schemas.microsoft.com/office/drawing/2014/main" id="{5F134879-982C-4E01-AE09-B3B61F7CF400}"/>
                </a:ext>
              </a:extLst>
            </p:cNvPr>
            <p:cNvSpPr/>
            <p:nvPr/>
          </p:nvSpPr>
          <p:spPr>
            <a:xfrm>
              <a:off x="3240000" y="1627636"/>
              <a:ext cx="1094400" cy="172410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84;p17">
              <a:extLst>
                <a:ext uri="{FF2B5EF4-FFF2-40B4-BE49-F238E27FC236}">
                  <a16:creationId xmlns:a16="http://schemas.microsoft.com/office/drawing/2014/main" id="{94BADC58-C335-48A6-B383-C76E23350BC3}"/>
                </a:ext>
              </a:extLst>
            </p:cNvPr>
            <p:cNvSpPr/>
            <p:nvPr/>
          </p:nvSpPr>
          <p:spPr>
            <a:xfrm>
              <a:off x="3392400" y="1780036"/>
              <a:ext cx="1094400" cy="1724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</a:rPr>
                <a:t>Convolution </a:t>
              </a:r>
              <a:endParaRPr sz="1300">
                <a:solidFill>
                  <a:schemeClr val="lt1"/>
                </a:solidFill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</a:rPr>
                <a:t>Layers</a:t>
              </a:r>
              <a:endParaRPr sz="1300">
                <a:solidFill>
                  <a:schemeClr val="lt1"/>
                </a:solidFill>
              </a:endParaRPr>
            </a:p>
          </p:txBody>
        </p:sp>
        <p:sp>
          <p:nvSpPr>
            <p:cNvPr id="107" name="Google Shape;85;p17">
              <a:extLst>
                <a:ext uri="{FF2B5EF4-FFF2-40B4-BE49-F238E27FC236}">
                  <a16:creationId xmlns:a16="http://schemas.microsoft.com/office/drawing/2014/main" id="{C2F6849D-FD7C-4F94-B89D-45607F491AE7}"/>
                </a:ext>
              </a:extLst>
            </p:cNvPr>
            <p:cNvSpPr/>
            <p:nvPr/>
          </p:nvSpPr>
          <p:spPr>
            <a:xfrm>
              <a:off x="4912650" y="1446736"/>
              <a:ext cx="1094400" cy="1724100"/>
            </a:xfrm>
            <a:prstGeom prst="rect">
              <a:avLst/>
            </a:prstGeom>
            <a:solidFill>
              <a:srgbClr val="134F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</a:rPr>
                <a:t>Dense Layers</a:t>
              </a:r>
              <a:endParaRPr sz="1300">
                <a:solidFill>
                  <a:schemeClr val="lt1"/>
                </a:solidFill>
              </a:endParaRPr>
            </a:p>
          </p:txBody>
        </p:sp>
        <p:sp>
          <p:nvSpPr>
            <p:cNvPr id="108" name="Google Shape;86;p17">
              <a:extLst>
                <a:ext uri="{FF2B5EF4-FFF2-40B4-BE49-F238E27FC236}">
                  <a16:creationId xmlns:a16="http://schemas.microsoft.com/office/drawing/2014/main" id="{E01C6D39-AA14-4BB4-BB87-EA5FEEF448E0}"/>
                </a:ext>
              </a:extLst>
            </p:cNvPr>
            <p:cNvSpPr/>
            <p:nvPr/>
          </p:nvSpPr>
          <p:spPr>
            <a:xfrm>
              <a:off x="1214850" y="1446736"/>
              <a:ext cx="1094400" cy="1724100"/>
            </a:xfrm>
            <a:prstGeom prst="rect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dirty="0">
                  <a:solidFill>
                    <a:schemeClr val="lt1"/>
                  </a:solidFill>
                </a:rPr>
                <a:t>Input</a:t>
              </a:r>
              <a:endParaRPr sz="1300" dirty="0">
                <a:solidFill>
                  <a:schemeClr val="lt1"/>
                </a:solidFill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dirty="0">
                  <a:solidFill>
                    <a:schemeClr val="lt1"/>
                  </a:solidFill>
                </a:rPr>
                <a:t>33x7500</a:t>
              </a:r>
              <a:endParaRPr sz="1300" dirty="0">
                <a:solidFill>
                  <a:schemeClr val="lt1"/>
                </a:solidFill>
              </a:endParaRPr>
            </a:p>
          </p:txBody>
        </p:sp>
        <p:sp>
          <p:nvSpPr>
            <p:cNvPr id="109" name="Google Shape;87;p17">
              <a:extLst>
                <a:ext uri="{FF2B5EF4-FFF2-40B4-BE49-F238E27FC236}">
                  <a16:creationId xmlns:a16="http://schemas.microsoft.com/office/drawing/2014/main" id="{854981AA-2525-4040-9BD8-5C62D0D8A7F1}"/>
                </a:ext>
              </a:extLst>
            </p:cNvPr>
            <p:cNvSpPr/>
            <p:nvPr/>
          </p:nvSpPr>
          <p:spPr>
            <a:xfrm>
              <a:off x="6797500" y="1368136"/>
              <a:ext cx="372000" cy="383400"/>
            </a:xfrm>
            <a:prstGeom prst="ellipse">
              <a:avLst/>
            </a:pr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88;p17">
              <a:extLst>
                <a:ext uri="{FF2B5EF4-FFF2-40B4-BE49-F238E27FC236}">
                  <a16:creationId xmlns:a16="http://schemas.microsoft.com/office/drawing/2014/main" id="{9EDFB2FC-F3E6-461D-B5EE-0EAE63DDC260}"/>
                </a:ext>
              </a:extLst>
            </p:cNvPr>
            <p:cNvSpPr/>
            <p:nvPr/>
          </p:nvSpPr>
          <p:spPr>
            <a:xfrm>
              <a:off x="6797500" y="2866036"/>
              <a:ext cx="372000" cy="383400"/>
            </a:xfrm>
            <a:prstGeom prst="ellipse">
              <a:avLst/>
            </a:pr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89;p17">
              <a:extLst>
                <a:ext uri="{FF2B5EF4-FFF2-40B4-BE49-F238E27FC236}">
                  <a16:creationId xmlns:a16="http://schemas.microsoft.com/office/drawing/2014/main" id="{B665BA92-5226-4F89-9A09-A9BDD6C90F3B}"/>
                </a:ext>
              </a:extLst>
            </p:cNvPr>
            <p:cNvSpPr/>
            <p:nvPr/>
          </p:nvSpPr>
          <p:spPr>
            <a:xfrm>
              <a:off x="6797500" y="2117086"/>
              <a:ext cx="372000" cy="383400"/>
            </a:xfrm>
            <a:prstGeom prst="ellipse">
              <a:avLst/>
            </a:pr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12" name="Google Shape;90;p17">
              <a:extLst>
                <a:ext uri="{FF2B5EF4-FFF2-40B4-BE49-F238E27FC236}">
                  <a16:creationId xmlns:a16="http://schemas.microsoft.com/office/drawing/2014/main" id="{7DCE50CB-54DD-4469-B225-3AB131E58DC5}"/>
                </a:ext>
              </a:extLst>
            </p:cNvPr>
            <p:cNvCxnSpPr>
              <a:stCxn id="107" idx="3"/>
              <a:endCxn id="109" idx="2"/>
            </p:cNvCxnSpPr>
            <p:nvPr/>
          </p:nvCxnSpPr>
          <p:spPr>
            <a:xfrm rot="10800000" flipH="1">
              <a:off x="6007050" y="1559986"/>
              <a:ext cx="790500" cy="748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" name="Google Shape;91;p17">
              <a:extLst>
                <a:ext uri="{FF2B5EF4-FFF2-40B4-BE49-F238E27FC236}">
                  <a16:creationId xmlns:a16="http://schemas.microsoft.com/office/drawing/2014/main" id="{9D57BE2F-2AF9-46BE-8F9F-69FB727324E8}"/>
                </a:ext>
              </a:extLst>
            </p:cNvPr>
            <p:cNvCxnSpPr>
              <a:stCxn id="107" idx="3"/>
              <a:endCxn id="111" idx="2"/>
            </p:cNvCxnSpPr>
            <p:nvPr/>
          </p:nvCxnSpPr>
          <p:spPr>
            <a:xfrm>
              <a:off x="6007050" y="2308786"/>
              <a:ext cx="7905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92;p17">
              <a:extLst>
                <a:ext uri="{FF2B5EF4-FFF2-40B4-BE49-F238E27FC236}">
                  <a16:creationId xmlns:a16="http://schemas.microsoft.com/office/drawing/2014/main" id="{094D03B3-70D7-4A92-83ED-76B6AB787BF9}"/>
                </a:ext>
              </a:extLst>
            </p:cNvPr>
            <p:cNvCxnSpPr>
              <a:stCxn id="107" idx="3"/>
              <a:endCxn id="110" idx="2"/>
            </p:cNvCxnSpPr>
            <p:nvPr/>
          </p:nvCxnSpPr>
          <p:spPr>
            <a:xfrm>
              <a:off x="6007050" y="2308786"/>
              <a:ext cx="790500" cy="7491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15" name="Google Shape;93;p17">
              <a:extLst>
                <a:ext uri="{FF2B5EF4-FFF2-40B4-BE49-F238E27FC236}">
                  <a16:creationId xmlns:a16="http://schemas.microsoft.com/office/drawing/2014/main" id="{8D575828-2DED-4A0F-96FF-C49FD803854E}"/>
                </a:ext>
              </a:extLst>
            </p:cNvPr>
            <p:cNvSpPr txBox="1"/>
            <p:nvPr/>
          </p:nvSpPr>
          <p:spPr>
            <a:xfrm>
              <a:off x="6608650" y="918400"/>
              <a:ext cx="11352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/>
                <a:t>Outputs</a:t>
              </a:r>
              <a:endParaRPr sz="1300"/>
            </a:p>
          </p:txBody>
        </p:sp>
        <p:cxnSp>
          <p:nvCxnSpPr>
            <p:cNvPr id="116" name="Google Shape;94;p17">
              <a:extLst>
                <a:ext uri="{FF2B5EF4-FFF2-40B4-BE49-F238E27FC236}">
                  <a16:creationId xmlns:a16="http://schemas.microsoft.com/office/drawing/2014/main" id="{B52721BE-4CE6-46E1-9B4A-A53334D00848}"/>
                </a:ext>
              </a:extLst>
            </p:cNvPr>
            <p:cNvCxnSpPr>
              <a:stCxn id="107" idx="1"/>
            </p:cNvCxnSpPr>
            <p:nvPr/>
          </p:nvCxnSpPr>
          <p:spPr>
            <a:xfrm rot="10800000">
              <a:off x="4479750" y="2308786"/>
              <a:ext cx="4329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95;p17">
              <a:extLst>
                <a:ext uri="{FF2B5EF4-FFF2-40B4-BE49-F238E27FC236}">
                  <a16:creationId xmlns:a16="http://schemas.microsoft.com/office/drawing/2014/main" id="{78543DFF-B94B-481E-B9A7-6C04059DDF08}"/>
                </a:ext>
              </a:extLst>
            </p:cNvPr>
            <p:cNvCxnSpPr>
              <a:stCxn id="108" idx="3"/>
            </p:cNvCxnSpPr>
            <p:nvPr/>
          </p:nvCxnSpPr>
          <p:spPr>
            <a:xfrm>
              <a:off x="2309250" y="2308786"/>
              <a:ext cx="4806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118" name="Google Shape;66;p15">
            <a:extLst>
              <a:ext uri="{FF2B5EF4-FFF2-40B4-BE49-F238E27FC236}">
                <a16:creationId xmlns:a16="http://schemas.microsoft.com/office/drawing/2014/main" id="{D1D1F0AA-279D-408F-9119-69C8B11DDF14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27880" y="26721965"/>
            <a:ext cx="57150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67;p15">
            <a:extLst>
              <a:ext uri="{FF2B5EF4-FFF2-40B4-BE49-F238E27FC236}">
                <a16:creationId xmlns:a16="http://schemas.microsoft.com/office/drawing/2014/main" id="{8A90D5BC-2C96-4D49-AD68-6AF6262630A6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27880" y="28961851"/>
            <a:ext cx="5715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TextBox 119">
            <a:extLst>
              <a:ext uri="{FF2B5EF4-FFF2-40B4-BE49-F238E27FC236}">
                <a16:creationId xmlns:a16="http://schemas.microsoft.com/office/drawing/2014/main" id="{B922E944-2B77-4245-BE1D-6C670A4E126B}"/>
              </a:ext>
            </a:extLst>
          </p:cNvPr>
          <p:cNvSpPr txBox="1"/>
          <p:nvPr/>
        </p:nvSpPr>
        <p:spPr>
          <a:xfrm>
            <a:off x="1105456" y="28407800"/>
            <a:ext cx="51015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Figure  1. Example simulation data generated for training and validation of ASG.  </a:t>
            </a:r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A04B6115-59ED-468B-9A49-1605FB490A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434000" y="324612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06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42404">
        <p:fade/>
      </p:transition>
    </mc:Choice>
    <mc:Fallback xmlns="">
      <p:transition spd="med" advTm="24240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NovaSignal 2021">
  <a:themeElements>
    <a:clrScheme name="NovaSignal">
      <a:dk1>
        <a:sysClr val="windowText" lastClr="000000"/>
      </a:dk1>
      <a:lt1>
        <a:srgbClr val="FFFFFF"/>
      </a:lt1>
      <a:dk2>
        <a:srgbClr val="464646"/>
      </a:dk2>
      <a:lt2>
        <a:srgbClr val="FFFFFF"/>
      </a:lt2>
      <a:accent1>
        <a:srgbClr val="01C0E2"/>
      </a:accent1>
      <a:accent2>
        <a:srgbClr val="464646"/>
      </a:accent2>
      <a:accent3>
        <a:srgbClr val="939598"/>
      </a:accent3>
      <a:accent4>
        <a:srgbClr val="DF4E19"/>
      </a:accent4>
      <a:accent5>
        <a:srgbClr val="EAA21C"/>
      </a:accent5>
      <a:accent6>
        <a:srgbClr val="85CC6D"/>
      </a:accent6>
      <a:hlink>
        <a:srgbClr val="939598"/>
      </a:hlink>
      <a:folHlink>
        <a:srgbClr val="01C0E2"/>
      </a:folHlink>
    </a:clrScheme>
    <a:fontScheme name="NovaSignal">
      <a:majorFont>
        <a:latin typeface="Raleway Medium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chemeClr val="tx2"/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ctr" anchorCtr="0">
        <a:spAutoFit/>
      </a:bodyPr>
      <a:lstStyle>
        <a:defPPr algn="l">
          <a:defRPr sz="16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NovaSignal 2021" id="{6CB60FC4-FA45-40A2-B0AB-6929A652BB87}" vid="{71C18016-3678-49BC-BA55-D4F6644A20C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dded xmlns="c7dca604-d9de-49a2-97f9-7804e5c3c95d">2021-09-14T09:40:52Z</Added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62826E25B74A43AC8817D63D6DF6D6" ma:contentTypeVersion="16" ma:contentTypeDescription="Create a new document." ma:contentTypeScope="" ma:versionID="573689a25e00eb01760a5f8adab03c91">
  <xsd:schema xmlns:xsd="http://www.w3.org/2001/XMLSchema" xmlns:xs="http://www.w3.org/2001/XMLSchema" xmlns:p="http://schemas.microsoft.com/office/2006/metadata/properties" xmlns:ns1="http://schemas.microsoft.com/sharepoint/v3" xmlns:ns2="d907d29f-4136-4247-a3a0-db05ff509a2f" xmlns:ns3="c7dca604-d9de-49a2-97f9-7804e5c3c95d" targetNamespace="http://schemas.microsoft.com/office/2006/metadata/properties" ma:root="true" ma:fieldsID="cb0eb8b6bac20444ad45c6f11e158c0e" ns1:_="" ns2:_="" ns3:_="">
    <xsd:import namespace="http://schemas.microsoft.com/sharepoint/v3"/>
    <xsd:import namespace="d907d29f-4136-4247-a3a0-db05ff509a2f"/>
    <xsd:import namespace="c7dca604-d9de-49a2-97f9-7804e5c3c95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Added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07d29f-4136-4247-a3a0-db05ff509a2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dca604-d9de-49a2-97f9-7804e5c3c9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Added" ma:index="22" nillable="true" ma:displayName="Added" ma:default="[today]" ma:format="DateOnly" ma:internalName="Added">
      <xsd:simpleType>
        <xsd:restriction base="dms:DateTime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58F7F83-16BC-446F-BD76-CBE79DC80599}">
  <ds:schemaRefs>
    <ds:schemaRef ds:uri="http://schemas.microsoft.com/office/2006/metadata/properties"/>
    <ds:schemaRef ds:uri="d907d29f-4136-4247-a3a0-db05ff509a2f"/>
    <ds:schemaRef ds:uri="http://purl.org/dc/terms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c7dca604-d9de-49a2-97f9-7804e5c3c95d"/>
    <ds:schemaRef ds:uri="http://schemas.microsoft.com/sharepoint/v3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465245B1-7A0F-4DD5-951C-6768907B4C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B7871FB-6883-4810-8D54-7153C28E62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907d29f-4136-4247-a3a0-db05ff509a2f"/>
    <ds:schemaRef ds:uri="c7dca604-d9de-49a2-97f9-7804e5c3c9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1809</TotalTime>
  <Words>533</Words>
  <Application>Microsoft Office PowerPoint</Application>
  <PresentationFormat>Custom</PresentationFormat>
  <Paragraphs>64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Open Sans</vt:lpstr>
      <vt:lpstr>Raleway</vt:lpstr>
      <vt:lpstr>Raleway Medium</vt:lpstr>
      <vt:lpstr>NovaSignal 2021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Kane, Lerie</dc:creator>
  <dc:description/>
  <cp:lastModifiedBy>Corey M. Thibeault</cp:lastModifiedBy>
  <cp:revision>40</cp:revision>
  <dcterms:modified xsi:type="dcterms:W3CDTF">2021-10-07T21:42:09Z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0x0101004C62826E25B74A43AC8817D63D6DF6D6</vt:lpwstr>
  </property>
</Properties>
</file>